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51" r:id="rId1"/>
  </p:sldMasterIdLst>
  <p:notesMasterIdLst>
    <p:notesMasterId r:id="rId97"/>
  </p:notesMasterIdLst>
  <p:handoutMasterIdLst>
    <p:handoutMasterId r:id="rId98"/>
  </p:handoutMasterIdLst>
  <p:sldIdLst>
    <p:sldId id="256" r:id="rId2"/>
    <p:sldId id="473" r:id="rId3"/>
    <p:sldId id="474" r:id="rId4"/>
    <p:sldId id="475" r:id="rId5"/>
    <p:sldId id="476" r:id="rId6"/>
    <p:sldId id="477" r:id="rId7"/>
    <p:sldId id="478" r:id="rId8"/>
    <p:sldId id="479" r:id="rId9"/>
    <p:sldId id="480" r:id="rId10"/>
    <p:sldId id="481" r:id="rId11"/>
    <p:sldId id="482" r:id="rId12"/>
    <p:sldId id="483" r:id="rId13"/>
    <p:sldId id="484" r:id="rId14"/>
    <p:sldId id="485" r:id="rId15"/>
    <p:sldId id="486" r:id="rId16"/>
    <p:sldId id="487" r:id="rId17"/>
    <p:sldId id="488" r:id="rId18"/>
    <p:sldId id="489" r:id="rId19"/>
    <p:sldId id="490" r:id="rId20"/>
    <p:sldId id="491" r:id="rId21"/>
    <p:sldId id="492" r:id="rId22"/>
    <p:sldId id="493" r:id="rId23"/>
    <p:sldId id="494" r:id="rId24"/>
    <p:sldId id="461" r:id="rId25"/>
    <p:sldId id="462" r:id="rId26"/>
    <p:sldId id="463" r:id="rId27"/>
    <p:sldId id="464" r:id="rId28"/>
    <p:sldId id="465" r:id="rId29"/>
    <p:sldId id="466" r:id="rId30"/>
    <p:sldId id="261" r:id="rId31"/>
    <p:sldId id="375" r:id="rId32"/>
    <p:sldId id="376" r:id="rId33"/>
    <p:sldId id="381" r:id="rId34"/>
    <p:sldId id="382" r:id="rId35"/>
    <p:sldId id="383" r:id="rId36"/>
    <p:sldId id="460" r:id="rId37"/>
    <p:sldId id="281" r:id="rId38"/>
    <p:sldId id="280" r:id="rId39"/>
    <p:sldId id="407" r:id="rId40"/>
    <p:sldId id="373" r:id="rId41"/>
    <p:sldId id="408" r:id="rId42"/>
    <p:sldId id="409" r:id="rId43"/>
    <p:sldId id="495" r:id="rId44"/>
    <p:sldId id="410" r:id="rId45"/>
    <p:sldId id="411" r:id="rId46"/>
    <p:sldId id="420" r:id="rId47"/>
    <p:sldId id="412" r:id="rId48"/>
    <p:sldId id="413" r:id="rId49"/>
    <p:sldId id="414" r:id="rId50"/>
    <p:sldId id="415" r:id="rId51"/>
    <p:sldId id="416" r:id="rId52"/>
    <p:sldId id="417" r:id="rId53"/>
    <p:sldId id="419" r:id="rId54"/>
    <p:sldId id="421" r:id="rId55"/>
    <p:sldId id="422" r:id="rId56"/>
    <p:sldId id="424" r:id="rId57"/>
    <p:sldId id="433" r:id="rId58"/>
    <p:sldId id="425" r:id="rId59"/>
    <p:sldId id="457" r:id="rId60"/>
    <p:sldId id="459" r:id="rId61"/>
    <p:sldId id="456" r:id="rId62"/>
    <p:sldId id="455" r:id="rId63"/>
    <p:sldId id="428" r:id="rId64"/>
    <p:sldId id="426" r:id="rId65"/>
    <p:sldId id="429" r:id="rId66"/>
    <p:sldId id="427" r:id="rId67"/>
    <p:sldId id="430" r:id="rId68"/>
    <p:sldId id="431" r:id="rId69"/>
    <p:sldId id="432" r:id="rId70"/>
    <p:sldId id="448" r:id="rId71"/>
    <p:sldId id="445" r:id="rId72"/>
    <p:sldId id="451" r:id="rId73"/>
    <p:sldId id="449" r:id="rId74"/>
    <p:sldId id="450" r:id="rId75"/>
    <p:sldId id="446" r:id="rId76"/>
    <p:sldId id="452" r:id="rId77"/>
    <p:sldId id="447" r:id="rId78"/>
    <p:sldId id="467" r:id="rId79"/>
    <p:sldId id="469" r:id="rId80"/>
    <p:sldId id="468" r:id="rId81"/>
    <p:sldId id="435" r:id="rId82"/>
    <p:sldId id="436" r:id="rId83"/>
    <p:sldId id="437" r:id="rId84"/>
    <p:sldId id="438" r:id="rId85"/>
    <p:sldId id="439" r:id="rId86"/>
    <p:sldId id="440" r:id="rId87"/>
    <p:sldId id="441" r:id="rId88"/>
    <p:sldId id="442" r:id="rId89"/>
    <p:sldId id="443" r:id="rId90"/>
    <p:sldId id="444" r:id="rId91"/>
    <p:sldId id="453" r:id="rId92"/>
    <p:sldId id="454" r:id="rId93"/>
    <p:sldId id="470" r:id="rId94"/>
    <p:sldId id="471" r:id="rId95"/>
    <p:sldId id="472" r:id="rId96"/>
  </p:sldIdLst>
  <p:sldSz cx="9144000" cy="6858000" type="screen4x3"/>
  <p:notesSz cx="6400800" cy="8686800"/>
  <p:embeddedFontLst>
    <p:embeddedFont>
      <p:font typeface="Euclid" panose="02020503060505020303" pitchFamily="18" charset="0"/>
      <p:regular r:id="rId99"/>
      <p:bold r:id="rId100"/>
      <p:italic r:id="rId101"/>
      <p:boldItalic r:id="rId102"/>
    </p:embeddedFont>
    <p:embeddedFont>
      <p:font typeface="Verdana" panose="020B0604030504040204" pitchFamily="34" charset="0"/>
      <p:regular r:id="rId103"/>
      <p:bold r:id="rId104"/>
      <p:italic r:id="rId105"/>
      <p:boldItalic r:id="rId106"/>
    </p:embeddedFont>
    <p:embeddedFont>
      <p:font typeface="Math4" panose="05010400040101000101" pitchFamily="2" charset="2"/>
      <p:regular r:id="rId107"/>
      <p:bold r:id="rId108"/>
    </p:embeddedFont>
    <p:embeddedFont>
      <p:font typeface="Jenkins v2.0" panose="00000400000000000000" pitchFamily="2" charset="0"/>
      <p:regular r:id="rId109"/>
    </p:embeddedFont>
    <p:embeddedFont>
      <p:font typeface="Tahoma" panose="020B0604030504040204" pitchFamily="34" charset="0"/>
      <p:regular r:id="rId110"/>
      <p:bold r:id="rId111"/>
    </p:embeddedFont>
    <p:embeddedFont>
      <p:font typeface="Fences" pitchFamily="2" charset="0"/>
      <p:regular r:id="rId112"/>
    </p:embeddedFont>
    <p:embeddedFont>
      <p:font typeface="Calibri" panose="020F0502020204030204" pitchFamily="34" charset="0"/>
      <p:regular r:id="rId113"/>
      <p:bold r:id="rId114"/>
      <p:italic r:id="rId115"/>
      <p:boldItalic r:id="rId116"/>
    </p:embeddedFont>
    <p:embeddedFont>
      <p:font typeface="Euclid Math Two" panose="02050601010101010101" pitchFamily="18" charset="2"/>
      <p:regular r:id="rId117"/>
      <p:bold r:id="rId118"/>
    </p:embeddedFont>
    <p:embeddedFont>
      <p:font typeface="Euclid Extra" panose="02050502000505020303" pitchFamily="18" charset="2"/>
      <p:regular r:id="rId119"/>
      <p:bold r:id="rId120"/>
    </p:embeddedFont>
    <p:embeddedFont>
      <p:font typeface="Euclid Math One" panose="05050601010101010101" pitchFamily="18" charset="2"/>
      <p:regular r:id="rId121"/>
      <p:bold r:id="rId122"/>
    </p:embeddedFont>
    <p:embeddedFont>
      <p:font typeface="Math5" panose="00000400000000000000" pitchFamily="2" charset="2"/>
      <p:regular r:id="rId123"/>
      <p:bold r:id="rId124"/>
    </p:embeddedFont>
    <p:embeddedFont>
      <p:font typeface="Euclid Symbol" panose="05050102010706020507" pitchFamily="18" charset="2"/>
      <p:regular r:id="rId125"/>
      <p:bold r:id="rId126"/>
      <p:italic r:id="rId127"/>
      <p:boldItalic r:id="rId128"/>
    </p:embeddedFont>
    <p:embeddedFont>
      <p:font typeface="Math3" panose="00000400000000000000" pitchFamily="2" charset="2"/>
      <p:regular r:id="rId129"/>
      <p:bold r:id="rId130"/>
    </p:embeddedFont>
    <p:embeddedFont>
      <p:font typeface="Comic Sans MS" panose="030F0702030302020204" pitchFamily="66" charset="0"/>
      <p:regular r:id="rId131"/>
      <p:bold r:id="rId132"/>
    </p:embeddedFont>
    <p:embeddedFont>
      <p:font typeface="Monotype Sorts" panose="01010601010101010101" pitchFamily="2" charset="2"/>
      <p:regular r:id="rId133"/>
    </p:embeddedFont>
    <p:embeddedFont>
      <p:font typeface="MT Extra" panose="05050102010205020202" pitchFamily="18" charset="2"/>
      <p:regular r:id="rId134"/>
    </p:embeddedFont>
    <p:embeddedFont>
      <p:font typeface="Bitstream Vera Sans Mono" panose="020B0609030804020204" pitchFamily="49" charset="0"/>
      <p:regular r:id="rId135"/>
      <p:bold r:id="rId136"/>
      <p:italic r:id="rId137"/>
      <p:boldItalic r:id="rId138"/>
    </p:embeddedFont>
    <p:embeddedFont>
      <p:font typeface="Math1" panose="05000502060100000001" pitchFamily="2" charset="2"/>
      <p:regular r:id="rId139"/>
      <p:bold r:id="rId140"/>
    </p:embeddedFont>
    <p:embeddedFont>
      <p:font typeface="Arial Unicode MS" panose="020B0604020202020204" pitchFamily="34" charset="-128"/>
      <p:regular r:id="rId141"/>
    </p:embeddedFont>
  </p:embeddedFontLst>
  <p:defaultTextStyle>
    <a:defPPr>
      <a:defRPr lang="en-US"/>
    </a:defPPr>
    <a:lvl1pPr algn="l" rtl="0" eaLnBrk="0" fontAlgn="base" hangingPunct="0">
      <a:spcBef>
        <a:spcPct val="0"/>
      </a:spcBef>
      <a:spcAft>
        <a:spcPct val="0"/>
      </a:spcAft>
      <a:defRPr sz="1300" kern="1200">
        <a:solidFill>
          <a:schemeClr val="tx2"/>
        </a:solidFill>
        <a:latin typeface="Comic Sans MS" pitchFamily="66" charset="0"/>
        <a:ea typeface="+mn-ea"/>
        <a:cs typeface="+mn-cs"/>
      </a:defRPr>
    </a:lvl1pPr>
    <a:lvl2pPr marL="457200" algn="l" rtl="0" eaLnBrk="0" fontAlgn="base" hangingPunct="0">
      <a:spcBef>
        <a:spcPct val="0"/>
      </a:spcBef>
      <a:spcAft>
        <a:spcPct val="0"/>
      </a:spcAft>
      <a:defRPr sz="1300" kern="1200">
        <a:solidFill>
          <a:schemeClr val="tx2"/>
        </a:solidFill>
        <a:latin typeface="Comic Sans MS" pitchFamily="66" charset="0"/>
        <a:ea typeface="+mn-ea"/>
        <a:cs typeface="+mn-cs"/>
      </a:defRPr>
    </a:lvl2pPr>
    <a:lvl3pPr marL="914400" algn="l" rtl="0" eaLnBrk="0" fontAlgn="base" hangingPunct="0">
      <a:spcBef>
        <a:spcPct val="0"/>
      </a:spcBef>
      <a:spcAft>
        <a:spcPct val="0"/>
      </a:spcAft>
      <a:defRPr sz="1300" kern="1200">
        <a:solidFill>
          <a:schemeClr val="tx2"/>
        </a:solidFill>
        <a:latin typeface="Comic Sans MS" pitchFamily="66" charset="0"/>
        <a:ea typeface="+mn-ea"/>
        <a:cs typeface="+mn-cs"/>
      </a:defRPr>
    </a:lvl3pPr>
    <a:lvl4pPr marL="1371600" algn="l" rtl="0" eaLnBrk="0" fontAlgn="base" hangingPunct="0">
      <a:spcBef>
        <a:spcPct val="0"/>
      </a:spcBef>
      <a:spcAft>
        <a:spcPct val="0"/>
      </a:spcAft>
      <a:defRPr sz="1300" kern="1200">
        <a:solidFill>
          <a:schemeClr val="tx2"/>
        </a:solidFill>
        <a:latin typeface="Comic Sans MS" pitchFamily="66" charset="0"/>
        <a:ea typeface="+mn-ea"/>
        <a:cs typeface="+mn-cs"/>
      </a:defRPr>
    </a:lvl4pPr>
    <a:lvl5pPr marL="1828800" algn="l" rtl="0" eaLnBrk="0" fontAlgn="base" hangingPunct="0">
      <a:spcBef>
        <a:spcPct val="0"/>
      </a:spcBef>
      <a:spcAft>
        <a:spcPct val="0"/>
      </a:spcAft>
      <a:defRPr sz="1300" kern="1200">
        <a:solidFill>
          <a:schemeClr val="tx2"/>
        </a:solidFill>
        <a:latin typeface="Comic Sans MS" pitchFamily="66" charset="0"/>
        <a:ea typeface="+mn-ea"/>
        <a:cs typeface="+mn-cs"/>
      </a:defRPr>
    </a:lvl5pPr>
    <a:lvl6pPr marL="2286000" algn="l" defTabSz="914400" rtl="0" eaLnBrk="1" latinLnBrk="0" hangingPunct="1">
      <a:defRPr sz="1300" kern="1200">
        <a:solidFill>
          <a:schemeClr val="tx2"/>
        </a:solidFill>
        <a:latin typeface="Comic Sans MS" pitchFamily="66" charset="0"/>
        <a:ea typeface="+mn-ea"/>
        <a:cs typeface="+mn-cs"/>
      </a:defRPr>
    </a:lvl6pPr>
    <a:lvl7pPr marL="2743200" algn="l" defTabSz="914400" rtl="0" eaLnBrk="1" latinLnBrk="0" hangingPunct="1">
      <a:defRPr sz="1300" kern="1200">
        <a:solidFill>
          <a:schemeClr val="tx2"/>
        </a:solidFill>
        <a:latin typeface="Comic Sans MS" pitchFamily="66" charset="0"/>
        <a:ea typeface="+mn-ea"/>
        <a:cs typeface="+mn-cs"/>
      </a:defRPr>
    </a:lvl7pPr>
    <a:lvl8pPr marL="3200400" algn="l" defTabSz="914400" rtl="0" eaLnBrk="1" latinLnBrk="0" hangingPunct="1">
      <a:defRPr sz="1300" kern="1200">
        <a:solidFill>
          <a:schemeClr val="tx2"/>
        </a:solidFill>
        <a:latin typeface="Comic Sans MS" pitchFamily="66" charset="0"/>
        <a:ea typeface="+mn-ea"/>
        <a:cs typeface="+mn-cs"/>
      </a:defRPr>
    </a:lvl8pPr>
    <a:lvl9pPr marL="3657600" algn="l" defTabSz="914400" rtl="0" eaLnBrk="1" latinLnBrk="0" hangingPunct="1">
      <a:defRPr sz="1300" kern="1200">
        <a:solidFill>
          <a:schemeClr val="tx2"/>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99"/>
    <a:srgbClr val="FFC0C0"/>
    <a:srgbClr val="FF0000"/>
    <a:srgbClr val="FFFF00"/>
    <a:srgbClr val="FF00FF"/>
    <a:srgbClr val="00FFFF"/>
    <a:srgbClr val="C0C0FF"/>
    <a:srgbClr val="C0FF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811" autoAdjust="0"/>
    <p:restoredTop sz="94592" autoAdjust="0"/>
  </p:normalViewPr>
  <p:slideViewPr>
    <p:cSldViewPr>
      <p:cViewPr>
        <p:scale>
          <a:sx n="100" d="100"/>
          <a:sy n="100" d="100"/>
        </p:scale>
        <p:origin x="1068"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49" d="100"/>
          <a:sy n="49" d="100"/>
        </p:scale>
        <p:origin x="-1301" y="-82"/>
      </p:cViewPr>
      <p:guideLst>
        <p:guide orient="horz" pos="2736"/>
        <p:guide pos="201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4.fntdata"/><Relationship Id="rId133" Type="http://schemas.openxmlformats.org/officeDocument/2006/relationships/font" Target="fonts/font35.fntdata"/><Relationship Id="rId138" Type="http://schemas.openxmlformats.org/officeDocument/2006/relationships/font" Target="fonts/font40.fntdata"/><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123" Type="http://schemas.openxmlformats.org/officeDocument/2006/relationships/font" Target="fonts/font25.fntdata"/><Relationship Id="rId128" Type="http://schemas.openxmlformats.org/officeDocument/2006/relationships/font" Target="fonts/font30.fntdata"/><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5.fntdata"/><Relationship Id="rId118" Type="http://schemas.openxmlformats.org/officeDocument/2006/relationships/font" Target="fonts/font20.fntdata"/><Relationship Id="rId134" Type="http://schemas.openxmlformats.org/officeDocument/2006/relationships/font" Target="fonts/font36.fntdata"/><Relationship Id="rId139" Type="http://schemas.openxmlformats.org/officeDocument/2006/relationships/font" Target="fonts/font41.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5.fntdata"/><Relationship Id="rId108" Type="http://schemas.openxmlformats.org/officeDocument/2006/relationships/font" Target="fonts/font10.fntdata"/><Relationship Id="rId116" Type="http://schemas.openxmlformats.org/officeDocument/2006/relationships/font" Target="fonts/font18.fntdata"/><Relationship Id="rId124" Type="http://schemas.openxmlformats.org/officeDocument/2006/relationships/font" Target="fonts/font26.fntdata"/><Relationship Id="rId129" Type="http://schemas.openxmlformats.org/officeDocument/2006/relationships/font" Target="fonts/font31.fntdata"/><Relationship Id="rId137" Type="http://schemas.openxmlformats.org/officeDocument/2006/relationships/font" Target="fonts/font3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3.fntdata"/><Relationship Id="rId132" Type="http://schemas.openxmlformats.org/officeDocument/2006/relationships/font" Target="fonts/font34.fntdata"/><Relationship Id="rId140" Type="http://schemas.openxmlformats.org/officeDocument/2006/relationships/font" Target="fonts/font42.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14" Type="http://schemas.openxmlformats.org/officeDocument/2006/relationships/font" Target="fonts/font16.fntdata"/><Relationship Id="rId119" Type="http://schemas.openxmlformats.org/officeDocument/2006/relationships/font" Target="fonts/font21.fntdata"/><Relationship Id="rId12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122" Type="http://schemas.openxmlformats.org/officeDocument/2006/relationships/font" Target="fonts/font24.fntdata"/><Relationship Id="rId130" Type="http://schemas.openxmlformats.org/officeDocument/2006/relationships/font" Target="fonts/font32.fntdata"/><Relationship Id="rId135" Type="http://schemas.openxmlformats.org/officeDocument/2006/relationships/font" Target="fonts/font37.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6.fntdata"/><Relationship Id="rId120" Type="http://schemas.openxmlformats.org/officeDocument/2006/relationships/font" Target="fonts/font22.fntdata"/><Relationship Id="rId125" Type="http://schemas.openxmlformats.org/officeDocument/2006/relationships/font" Target="fonts/font27.fntdata"/><Relationship Id="rId141" Type="http://schemas.openxmlformats.org/officeDocument/2006/relationships/font" Target="fonts/font4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2.fntdata"/><Relationship Id="rId115" Type="http://schemas.openxmlformats.org/officeDocument/2006/relationships/font" Target="fonts/font17.fntdata"/><Relationship Id="rId131" Type="http://schemas.openxmlformats.org/officeDocument/2006/relationships/font" Target="fonts/font33.fntdata"/><Relationship Id="rId136" Type="http://schemas.openxmlformats.org/officeDocument/2006/relationships/font" Target="fonts/font3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126"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121" Type="http://schemas.openxmlformats.org/officeDocument/2006/relationships/font" Target="fonts/font23.fntdata"/><Relationship Id="rId14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4" Type="http://schemas.openxmlformats.org/officeDocument/2006/relationships/image" Target="../media/image12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0882" name="Rectangle 2"/>
          <p:cNvSpPr>
            <a:spLocks noGrp="1" noChangeArrowheads="1"/>
          </p:cNvSpPr>
          <p:nvPr>
            <p:ph type="hdr" sz="quarter"/>
          </p:nvPr>
        </p:nvSpPr>
        <p:spPr bwMode="auto">
          <a:xfrm>
            <a:off x="0" y="1"/>
            <a:ext cx="2773958" cy="43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2" tIns="43102" rIns="86202" bIns="43102" numCol="1" anchor="t" anchorCtr="0" compatLnSpc="1">
            <a:prstTxWarp prst="textNoShape">
              <a:avLst/>
            </a:prstTxWarp>
          </a:bodyPr>
          <a:lstStyle>
            <a:lvl1pPr defTabSz="862182">
              <a:defRPr>
                <a:solidFill>
                  <a:schemeClr val="tx1"/>
                </a:solidFill>
                <a:latin typeface="Times New Roman" pitchFamily="18" charset="0"/>
              </a:defRPr>
            </a:lvl1pPr>
          </a:lstStyle>
          <a:p>
            <a:pPr>
              <a:defRPr/>
            </a:pPr>
            <a:endParaRPr lang="en-US" dirty="0"/>
          </a:p>
        </p:txBody>
      </p:sp>
      <p:sp>
        <p:nvSpPr>
          <p:cNvPr id="250883" name="Rectangle 3"/>
          <p:cNvSpPr>
            <a:spLocks noGrp="1" noChangeArrowheads="1"/>
          </p:cNvSpPr>
          <p:nvPr>
            <p:ph type="dt" sz="quarter" idx="1"/>
          </p:nvPr>
        </p:nvSpPr>
        <p:spPr bwMode="auto">
          <a:xfrm>
            <a:off x="3625453" y="1"/>
            <a:ext cx="2773958" cy="43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2" tIns="43102" rIns="86202" bIns="43102" numCol="1" anchor="t" anchorCtr="0" compatLnSpc="1">
            <a:prstTxWarp prst="textNoShape">
              <a:avLst/>
            </a:prstTxWarp>
          </a:bodyPr>
          <a:lstStyle>
            <a:lvl1pPr algn="r" defTabSz="862182">
              <a:defRPr>
                <a:solidFill>
                  <a:schemeClr val="tx1"/>
                </a:solidFill>
                <a:latin typeface="Times New Roman" pitchFamily="18" charset="0"/>
              </a:defRPr>
            </a:lvl1pPr>
          </a:lstStyle>
          <a:p>
            <a:pPr>
              <a:defRPr/>
            </a:pPr>
            <a:endParaRPr lang="en-US" dirty="0"/>
          </a:p>
        </p:txBody>
      </p:sp>
      <p:sp>
        <p:nvSpPr>
          <p:cNvPr id="250884" name="Rectangle 4"/>
          <p:cNvSpPr>
            <a:spLocks noGrp="1" noChangeArrowheads="1"/>
          </p:cNvSpPr>
          <p:nvPr>
            <p:ph type="ftr" sz="quarter" idx="2"/>
          </p:nvPr>
        </p:nvSpPr>
        <p:spPr bwMode="auto">
          <a:xfrm>
            <a:off x="0" y="8251599"/>
            <a:ext cx="2773958" cy="43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2" tIns="43102" rIns="86202" bIns="43102" numCol="1" anchor="b" anchorCtr="0" compatLnSpc="1">
            <a:prstTxWarp prst="textNoShape">
              <a:avLst/>
            </a:prstTxWarp>
          </a:bodyPr>
          <a:lstStyle>
            <a:lvl1pPr defTabSz="862182">
              <a:defRPr>
                <a:solidFill>
                  <a:schemeClr val="tx1"/>
                </a:solidFill>
                <a:latin typeface="Times New Roman" pitchFamily="18" charset="0"/>
              </a:defRPr>
            </a:lvl1pPr>
          </a:lstStyle>
          <a:p>
            <a:pPr>
              <a:defRPr/>
            </a:pPr>
            <a:endParaRPr lang="en-US" dirty="0"/>
          </a:p>
        </p:txBody>
      </p:sp>
      <p:sp>
        <p:nvSpPr>
          <p:cNvPr id="250885" name="Rectangle 5"/>
          <p:cNvSpPr>
            <a:spLocks noGrp="1" noChangeArrowheads="1"/>
          </p:cNvSpPr>
          <p:nvPr>
            <p:ph type="sldNum" sz="quarter" idx="3"/>
          </p:nvPr>
        </p:nvSpPr>
        <p:spPr bwMode="auto">
          <a:xfrm>
            <a:off x="3625453" y="8251599"/>
            <a:ext cx="2773958" cy="43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2" tIns="43102" rIns="86202" bIns="43102" numCol="1" anchor="b" anchorCtr="0" compatLnSpc="1">
            <a:prstTxWarp prst="textNoShape">
              <a:avLst/>
            </a:prstTxWarp>
          </a:bodyPr>
          <a:lstStyle>
            <a:lvl1pPr algn="r" defTabSz="862182">
              <a:defRPr>
                <a:solidFill>
                  <a:schemeClr val="tx1"/>
                </a:solidFill>
                <a:latin typeface="Times New Roman" pitchFamily="18" charset="0"/>
              </a:defRPr>
            </a:lvl1pPr>
          </a:lstStyle>
          <a:p>
            <a:pPr>
              <a:defRPr/>
            </a:pPr>
            <a:fld id="{8C39E45E-0ED2-439F-9C5C-F090E5A2F378}" type="slidenum">
              <a:rPr lang="en-US"/>
              <a:pPr>
                <a:defRPr/>
              </a:pPr>
              <a:t>‹#›</a:t>
            </a:fld>
            <a:endParaRPr lang="en-US" dirty="0"/>
          </a:p>
        </p:txBody>
      </p:sp>
    </p:spTree>
    <p:extLst>
      <p:ext uri="{BB962C8B-B14F-4D97-AF65-F5344CB8AC3E}">
        <p14:creationId xmlns:p14="http://schemas.microsoft.com/office/powerpoint/2010/main" val="1623798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1"/>
            <a:ext cx="2773958" cy="43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02" tIns="43102" rIns="86202" bIns="43102" numCol="1" anchor="t" anchorCtr="0" compatLnSpc="1">
            <a:prstTxWarp prst="textNoShape">
              <a:avLst/>
            </a:prstTxWarp>
          </a:bodyPr>
          <a:lstStyle>
            <a:lvl1pPr defTabSz="862182">
              <a:defRPr>
                <a:solidFill>
                  <a:schemeClr val="tx1"/>
                </a:solidFill>
                <a:latin typeface="Times New Roman" pitchFamily="18" charset="0"/>
              </a:defRPr>
            </a:lvl1pPr>
          </a:lstStyle>
          <a:p>
            <a:pPr>
              <a:defRPr/>
            </a:pPr>
            <a:endParaRPr lang="en-US" dirty="0"/>
          </a:p>
        </p:txBody>
      </p:sp>
      <p:sp>
        <p:nvSpPr>
          <p:cNvPr id="8195" name="Rectangle 3"/>
          <p:cNvSpPr>
            <a:spLocks noGrp="1" noChangeArrowheads="1"/>
          </p:cNvSpPr>
          <p:nvPr>
            <p:ph type="dt" idx="1"/>
          </p:nvPr>
        </p:nvSpPr>
        <p:spPr bwMode="auto">
          <a:xfrm>
            <a:off x="3626843" y="1"/>
            <a:ext cx="2773957" cy="43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02" tIns="43102" rIns="86202" bIns="43102" numCol="1" anchor="t" anchorCtr="0" compatLnSpc="1">
            <a:prstTxWarp prst="textNoShape">
              <a:avLst/>
            </a:prstTxWarp>
          </a:bodyPr>
          <a:lstStyle>
            <a:lvl1pPr algn="r" defTabSz="862182">
              <a:defRPr>
                <a:solidFill>
                  <a:schemeClr val="tx1"/>
                </a:solidFill>
                <a:latin typeface="Times New Roman" pitchFamily="18" charset="0"/>
              </a:defRPr>
            </a:lvl1pPr>
          </a:lstStyle>
          <a:p>
            <a:pPr>
              <a:defRPr/>
            </a:pPr>
            <a:endParaRPr lang="en-US" dirty="0"/>
          </a:p>
        </p:txBody>
      </p:sp>
      <p:sp>
        <p:nvSpPr>
          <p:cNvPr id="72708" name="Rectangle 4"/>
          <p:cNvSpPr>
            <a:spLocks noGrp="1" noRot="1" noChangeAspect="1" noChangeArrowheads="1" noTextEdit="1"/>
          </p:cNvSpPr>
          <p:nvPr>
            <p:ph type="sldImg" idx="2"/>
          </p:nvPr>
        </p:nvSpPr>
        <p:spPr bwMode="auto">
          <a:xfrm>
            <a:off x="1028700" y="652463"/>
            <a:ext cx="4343400" cy="32575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852885" y="4126518"/>
            <a:ext cx="4695031" cy="3908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02" tIns="43102" rIns="86202" bIns="4310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253035"/>
            <a:ext cx="2773958" cy="43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02" tIns="43102" rIns="86202" bIns="43102" numCol="1" anchor="b" anchorCtr="0" compatLnSpc="1">
            <a:prstTxWarp prst="textNoShape">
              <a:avLst/>
            </a:prstTxWarp>
          </a:bodyPr>
          <a:lstStyle>
            <a:lvl1pPr defTabSz="862182">
              <a:defRPr>
                <a:solidFill>
                  <a:schemeClr val="tx1"/>
                </a:solidFill>
                <a:latin typeface="Times New Roman" pitchFamily="18" charset="0"/>
              </a:defRPr>
            </a:lvl1pPr>
          </a:lstStyle>
          <a:p>
            <a:pPr>
              <a:defRPr/>
            </a:pPr>
            <a:endParaRPr lang="en-US" dirty="0"/>
          </a:p>
        </p:txBody>
      </p:sp>
      <p:sp>
        <p:nvSpPr>
          <p:cNvPr id="8199" name="Rectangle 7"/>
          <p:cNvSpPr>
            <a:spLocks noGrp="1" noChangeArrowheads="1"/>
          </p:cNvSpPr>
          <p:nvPr>
            <p:ph type="sldNum" sz="quarter" idx="5"/>
          </p:nvPr>
        </p:nvSpPr>
        <p:spPr bwMode="auto">
          <a:xfrm>
            <a:off x="3626843" y="8253035"/>
            <a:ext cx="2773957" cy="43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02" tIns="43102" rIns="86202" bIns="43102" numCol="1" anchor="b" anchorCtr="0" compatLnSpc="1">
            <a:prstTxWarp prst="textNoShape">
              <a:avLst/>
            </a:prstTxWarp>
          </a:bodyPr>
          <a:lstStyle>
            <a:lvl1pPr algn="r" defTabSz="862182">
              <a:defRPr>
                <a:solidFill>
                  <a:schemeClr val="tx1"/>
                </a:solidFill>
                <a:latin typeface="Times New Roman" pitchFamily="18" charset="0"/>
              </a:defRPr>
            </a:lvl1pPr>
          </a:lstStyle>
          <a:p>
            <a:pPr>
              <a:defRPr/>
            </a:pPr>
            <a:fld id="{F28A0082-CB77-4C9D-A849-CF47B19174B7}" type="slidenum">
              <a:rPr lang="en-US"/>
              <a:pPr>
                <a:defRPr/>
              </a:pPr>
              <a:t>‹#›</a:t>
            </a:fld>
            <a:endParaRPr lang="en-US" dirty="0"/>
          </a:p>
        </p:txBody>
      </p:sp>
    </p:spTree>
    <p:extLst>
      <p:ext uri="{BB962C8B-B14F-4D97-AF65-F5344CB8AC3E}">
        <p14:creationId xmlns:p14="http://schemas.microsoft.com/office/powerpoint/2010/main" val="35796559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0C6C4C6D-8C41-418C-B8CF-59C434AC44E2}" type="slidenum">
              <a:rPr lang="en-US" smtClean="0">
                <a:solidFill>
                  <a:schemeClr val="tx1"/>
                </a:solidFill>
                <a:latin typeface="Times New Roman" pitchFamily="18" charset="0"/>
              </a:rPr>
              <a:pPr/>
              <a:t>1</a:t>
            </a:fld>
            <a:endParaRPr lang="en-US" dirty="0" smtClean="0">
              <a:solidFill>
                <a:schemeClr val="tx1"/>
              </a:solidFill>
              <a:latin typeface="Times New Roman"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83400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D51B2292-F5B0-4729-B9EC-DBE2372C834B}" type="slidenum">
              <a:rPr lang="en-US" smtClean="0">
                <a:solidFill>
                  <a:schemeClr val="tx1"/>
                </a:solidFill>
                <a:latin typeface="Times New Roman" pitchFamily="18" charset="0"/>
              </a:rPr>
              <a:pPr/>
              <a:t>38</a:t>
            </a:fld>
            <a:endParaRPr lang="en-US" dirty="0" smtClean="0">
              <a:solidFill>
                <a:schemeClr val="tx1"/>
              </a:solidFill>
              <a:latin typeface="Times New Roman"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1019010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A73062F2-3514-482A-90C3-693CD7100295}" type="slidenum">
              <a:rPr lang="en-US" smtClean="0">
                <a:solidFill>
                  <a:schemeClr val="tx1"/>
                </a:solidFill>
                <a:latin typeface="Times New Roman" pitchFamily="18" charset="0"/>
              </a:rPr>
              <a:pPr/>
              <a:t>39</a:t>
            </a:fld>
            <a:endParaRPr lang="en-US" dirty="0" smtClean="0">
              <a:solidFill>
                <a:schemeClr val="tx1"/>
              </a:solidFill>
              <a:latin typeface="Times New Roman"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2615044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95E29B81-182F-4AF3-B8A6-7BA9E7155E7D}" type="slidenum">
              <a:rPr lang="en-US" smtClean="0">
                <a:solidFill>
                  <a:schemeClr val="tx1"/>
                </a:solidFill>
                <a:latin typeface="Times New Roman" pitchFamily="18" charset="0"/>
              </a:rPr>
              <a:pPr/>
              <a:t>40</a:t>
            </a:fld>
            <a:endParaRPr lang="en-US" dirty="0" smtClean="0">
              <a:solidFill>
                <a:schemeClr val="tx1"/>
              </a:solidFill>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151612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DC3DC2E3-20BC-41AF-9793-287A7204F547}" type="slidenum">
              <a:rPr lang="en-US" smtClean="0">
                <a:solidFill>
                  <a:schemeClr val="tx1"/>
                </a:solidFill>
                <a:latin typeface="Times New Roman" pitchFamily="18" charset="0"/>
              </a:rPr>
              <a:pPr/>
              <a:t>41</a:t>
            </a:fld>
            <a:endParaRPr lang="en-US" dirty="0" smtClean="0">
              <a:solidFill>
                <a:schemeClr val="tx1"/>
              </a:solidFill>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209192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28A0082-CB77-4C9D-A849-CF47B19174B7}" type="slidenum">
              <a:rPr lang="en-US" smtClean="0"/>
              <a:pPr>
                <a:defRPr/>
              </a:pPr>
              <a:t>2</a:t>
            </a:fld>
            <a:endParaRPr lang="en-US" dirty="0"/>
          </a:p>
        </p:txBody>
      </p:sp>
    </p:spTree>
    <p:extLst>
      <p:ext uri="{BB962C8B-B14F-4D97-AF65-F5344CB8AC3E}">
        <p14:creationId xmlns:p14="http://schemas.microsoft.com/office/powerpoint/2010/main" val="3437113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8FECEB15-94F1-4046-9BE1-2C51911762A7}" type="slidenum">
              <a:rPr lang="en-US" smtClean="0">
                <a:solidFill>
                  <a:schemeClr val="tx1"/>
                </a:solidFill>
                <a:latin typeface="Times New Roman" pitchFamily="18" charset="0"/>
              </a:rPr>
              <a:pPr/>
              <a:t>30</a:t>
            </a:fld>
            <a:endParaRPr lang="en-US" dirty="0" smtClean="0">
              <a:solidFill>
                <a:schemeClr val="tx1"/>
              </a:solidFill>
              <a:latin typeface="Times New Roman"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3960397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7E83D03A-9D85-41AF-9D55-47314F9D8BDD}" type="slidenum">
              <a:rPr lang="en-US" smtClean="0">
                <a:solidFill>
                  <a:schemeClr val="tx1"/>
                </a:solidFill>
                <a:latin typeface="Times New Roman" pitchFamily="18" charset="0"/>
              </a:rPr>
              <a:pPr/>
              <a:t>31</a:t>
            </a:fld>
            <a:endParaRPr lang="en-US" dirty="0" smtClean="0">
              <a:solidFill>
                <a:schemeClr val="tx1"/>
              </a:solidFill>
              <a:latin typeface="Times New Roman"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3825795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BE1550FC-1D56-43B5-99A8-0CFBAC916AC2}" type="slidenum">
              <a:rPr lang="en-US" smtClean="0">
                <a:solidFill>
                  <a:schemeClr val="tx1"/>
                </a:solidFill>
                <a:latin typeface="Times New Roman" pitchFamily="18" charset="0"/>
              </a:rPr>
              <a:pPr/>
              <a:t>32</a:t>
            </a:fld>
            <a:endParaRPr lang="en-US" dirty="0" smtClean="0">
              <a:solidFill>
                <a:schemeClr val="tx1"/>
              </a:solidFill>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3913723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227A7602-89DD-414A-9551-A828FC5A26FE}" type="slidenum">
              <a:rPr lang="en-US" smtClean="0">
                <a:solidFill>
                  <a:schemeClr val="tx1"/>
                </a:solidFill>
                <a:latin typeface="Times New Roman" pitchFamily="18" charset="0"/>
              </a:rPr>
              <a:pPr/>
              <a:t>33</a:t>
            </a:fld>
            <a:endParaRPr lang="en-US" dirty="0" smtClean="0">
              <a:solidFill>
                <a:schemeClr val="tx1"/>
              </a:solidFill>
              <a:latin typeface="Times New Roman"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4166723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3F851D4C-297C-443B-A64C-B4502F8AF136}" type="slidenum">
              <a:rPr lang="en-US" smtClean="0">
                <a:solidFill>
                  <a:schemeClr val="tx1"/>
                </a:solidFill>
                <a:latin typeface="Times New Roman" pitchFamily="18" charset="0"/>
              </a:rPr>
              <a:pPr/>
              <a:t>34</a:t>
            </a:fld>
            <a:endParaRPr lang="en-US" dirty="0" smtClean="0">
              <a:solidFill>
                <a:schemeClr val="tx1"/>
              </a:solidFill>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121597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D68501C5-8840-4B2C-A0D5-55B3851A86A5}" type="slidenum">
              <a:rPr lang="en-US" smtClean="0">
                <a:solidFill>
                  <a:schemeClr val="tx1"/>
                </a:solidFill>
                <a:latin typeface="Times New Roman" pitchFamily="18" charset="0"/>
              </a:rPr>
              <a:pPr/>
              <a:t>35</a:t>
            </a:fld>
            <a:endParaRPr lang="en-US" dirty="0" smtClean="0">
              <a:solidFill>
                <a:schemeClr val="tx1"/>
              </a:solidFill>
              <a:latin typeface="Times New Roman"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397583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defTabSz="862182">
              <a:defRPr sz="1200">
                <a:solidFill>
                  <a:schemeClr val="tx2"/>
                </a:solidFill>
                <a:latin typeface="Comic Sans MS" pitchFamily="66" charset="0"/>
              </a:defRPr>
            </a:lvl1pPr>
            <a:lvl2pPr marL="662563" indent="-254832" defTabSz="862182">
              <a:defRPr sz="1200">
                <a:solidFill>
                  <a:schemeClr val="tx2"/>
                </a:solidFill>
                <a:latin typeface="Comic Sans MS" pitchFamily="66" charset="0"/>
              </a:defRPr>
            </a:lvl2pPr>
            <a:lvl3pPr marL="1019327" indent="-203865" defTabSz="862182">
              <a:defRPr sz="1200">
                <a:solidFill>
                  <a:schemeClr val="tx2"/>
                </a:solidFill>
                <a:latin typeface="Comic Sans MS" pitchFamily="66" charset="0"/>
              </a:defRPr>
            </a:lvl3pPr>
            <a:lvl4pPr marL="1427058" indent="-203865" defTabSz="862182">
              <a:defRPr sz="1200">
                <a:solidFill>
                  <a:schemeClr val="tx2"/>
                </a:solidFill>
                <a:latin typeface="Comic Sans MS" pitchFamily="66" charset="0"/>
              </a:defRPr>
            </a:lvl4pPr>
            <a:lvl5pPr marL="1834789" indent="-203865" defTabSz="862182">
              <a:defRPr sz="1200">
                <a:solidFill>
                  <a:schemeClr val="tx2"/>
                </a:solidFill>
                <a:latin typeface="Comic Sans MS" pitchFamily="66" charset="0"/>
              </a:defRPr>
            </a:lvl5pPr>
            <a:lvl6pPr marL="2242520" indent="-203865" defTabSz="862182" eaLnBrk="0" fontAlgn="base" hangingPunct="0">
              <a:spcBef>
                <a:spcPct val="0"/>
              </a:spcBef>
              <a:spcAft>
                <a:spcPct val="0"/>
              </a:spcAft>
              <a:defRPr sz="1200">
                <a:solidFill>
                  <a:schemeClr val="tx2"/>
                </a:solidFill>
                <a:latin typeface="Comic Sans MS" pitchFamily="66" charset="0"/>
              </a:defRPr>
            </a:lvl6pPr>
            <a:lvl7pPr marL="2650251" indent="-203865" defTabSz="862182" eaLnBrk="0" fontAlgn="base" hangingPunct="0">
              <a:spcBef>
                <a:spcPct val="0"/>
              </a:spcBef>
              <a:spcAft>
                <a:spcPct val="0"/>
              </a:spcAft>
              <a:defRPr sz="1200">
                <a:solidFill>
                  <a:schemeClr val="tx2"/>
                </a:solidFill>
                <a:latin typeface="Comic Sans MS" pitchFamily="66" charset="0"/>
              </a:defRPr>
            </a:lvl7pPr>
            <a:lvl8pPr marL="3057982" indent="-203865" defTabSz="862182" eaLnBrk="0" fontAlgn="base" hangingPunct="0">
              <a:spcBef>
                <a:spcPct val="0"/>
              </a:spcBef>
              <a:spcAft>
                <a:spcPct val="0"/>
              </a:spcAft>
              <a:defRPr sz="1200">
                <a:solidFill>
                  <a:schemeClr val="tx2"/>
                </a:solidFill>
                <a:latin typeface="Comic Sans MS" pitchFamily="66" charset="0"/>
              </a:defRPr>
            </a:lvl8pPr>
            <a:lvl9pPr marL="3465713" indent="-203865" defTabSz="862182" eaLnBrk="0" fontAlgn="base" hangingPunct="0">
              <a:spcBef>
                <a:spcPct val="0"/>
              </a:spcBef>
              <a:spcAft>
                <a:spcPct val="0"/>
              </a:spcAft>
              <a:defRPr sz="1200">
                <a:solidFill>
                  <a:schemeClr val="tx2"/>
                </a:solidFill>
                <a:latin typeface="Comic Sans MS" pitchFamily="66" charset="0"/>
              </a:defRPr>
            </a:lvl9pPr>
          </a:lstStyle>
          <a:p>
            <a:fld id="{45094823-E542-4967-92EA-94ABF95396C7}" type="slidenum">
              <a:rPr lang="en-US" smtClean="0">
                <a:solidFill>
                  <a:schemeClr val="tx1"/>
                </a:solidFill>
                <a:latin typeface="Times New Roman" pitchFamily="18" charset="0"/>
              </a:rPr>
              <a:pPr/>
              <a:t>37</a:t>
            </a:fld>
            <a:endParaRPr lang="en-US" dirty="0" smtClean="0">
              <a:solidFill>
                <a:schemeClr val="tx1"/>
              </a:solidFill>
              <a:latin typeface="Times New Roman"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val="1633368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2"/>
          <p:cNvSpPr>
            <a:spLocks noChangeShapeType="1"/>
          </p:cNvSpPr>
          <p:nvPr/>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 name="Line 7"/>
          <p:cNvSpPr>
            <a:spLocks noChangeShapeType="1"/>
          </p:cNvSpPr>
          <p:nvPr/>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5" name="Picture 8" descr="Vanderbi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
          <p:cNvSpPr>
            <a:spLocks noChangeArrowheads="1"/>
          </p:cNvSpPr>
          <p:nvPr/>
        </p:nvSpPr>
        <p:spPr bwMode="auto">
          <a:xfrm>
            <a:off x="692150" y="1520825"/>
            <a:ext cx="77739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89" tIns="45994" rIns="91989" bIns="45994" anchor="ctr">
            <a:spAutoFit/>
          </a:bodyPr>
          <a:lstStyle/>
          <a:p>
            <a:pPr algn="ctr"/>
            <a:r>
              <a:rPr lang="en-US" sz="4000" dirty="0" smtClean="0">
                <a:latin typeface="Times New Roman" pitchFamily="18" charset="0"/>
              </a:rPr>
              <a:t>EECE 4353 Image </a:t>
            </a:r>
            <a:r>
              <a:rPr lang="en-US" sz="4000" dirty="0">
                <a:latin typeface="Times New Roman" pitchFamily="18" charset="0"/>
              </a:rPr>
              <a:t>Processing</a:t>
            </a:r>
          </a:p>
        </p:txBody>
      </p:sp>
      <p:sp>
        <p:nvSpPr>
          <p:cNvPr id="7" name="Rectangle 10"/>
          <p:cNvSpPr>
            <a:spLocks noChangeArrowheads="1"/>
          </p:cNvSpPr>
          <p:nvPr/>
        </p:nvSpPr>
        <p:spPr bwMode="auto">
          <a:xfrm>
            <a:off x="1371600" y="3810000"/>
            <a:ext cx="6400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89" tIns="45994" rIns="91989" bIns="45994" anchor="ctr"/>
          <a:lstStyle/>
          <a:p>
            <a:pPr algn="ctr">
              <a:spcBef>
                <a:spcPct val="20000"/>
              </a:spcBef>
              <a:buClr>
                <a:schemeClr val="tx1"/>
              </a:buClr>
              <a:buSzPct val="50000"/>
              <a:buFont typeface="Monotype Sorts" pitchFamily="2" charset="2"/>
              <a:buNone/>
            </a:pPr>
            <a:r>
              <a:rPr lang="en-US" sz="2500" dirty="0">
                <a:solidFill>
                  <a:schemeClr val="tx1"/>
                </a:solidFill>
                <a:latin typeface="Times New Roman" pitchFamily="18" charset="0"/>
              </a:rPr>
              <a:t>Richard Alan Peters II</a:t>
            </a:r>
          </a:p>
          <a:p>
            <a:pPr algn="ctr">
              <a:spcBef>
                <a:spcPct val="20000"/>
              </a:spcBef>
              <a:buClr>
                <a:schemeClr val="tx1"/>
              </a:buClr>
              <a:buSzPct val="50000"/>
              <a:buFont typeface="Monotype Sorts" pitchFamily="2" charset="2"/>
              <a:buNone/>
            </a:pPr>
            <a:r>
              <a:rPr lang="en-US" sz="2500" dirty="0">
                <a:solidFill>
                  <a:schemeClr val="tx1"/>
                </a:solidFill>
                <a:latin typeface="Times New Roman" pitchFamily="18" charset="0"/>
              </a:rPr>
              <a:t>Department of Electrical Engineering and Computer Science</a:t>
            </a:r>
          </a:p>
          <a:p>
            <a:pPr algn="ctr">
              <a:spcBef>
                <a:spcPct val="20000"/>
              </a:spcBef>
              <a:buClr>
                <a:schemeClr val="tx1"/>
              </a:buClr>
              <a:buSzPct val="50000"/>
              <a:buFont typeface="Monotype Sorts" pitchFamily="2" charset="2"/>
              <a:buNone/>
            </a:pPr>
            <a:r>
              <a:rPr lang="en-US" sz="2500" dirty="0">
                <a:solidFill>
                  <a:schemeClr val="tx1"/>
                </a:solidFill>
                <a:latin typeface="Times New Roman" pitchFamily="18" charset="0"/>
              </a:rPr>
              <a:t>Fall Semester </a:t>
            </a:r>
            <a:r>
              <a:rPr lang="en-US" sz="2500" dirty="0" smtClean="0">
                <a:solidFill>
                  <a:schemeClr val="tx1"/>
                </a:solidFill>
                <a:latin typeface="Times New Roman" pitchFamily="18" charset="0"/>
              </a:rPr>
              <a:t>2016</a:t>
            </a:r>
            <a:endParaRPr lang="en-US" sz="2500" dirty="0">
              <a:solidFill>
                <a:schemeClr val="tx1"/>
              </a:solidFill>
              <a:latin typeface="Times New Roman" pitchFamily="18" charset="0"/>
            </a:endParaRPr>
          </a:p>
        </p:txBody>
      </p:sp>
      <p:sp>
        <p:nvSpPr>
          <p:cNvPr id="8" name="Text Box 11"/>
          <p:cNvSpPr txBox="1">
            <a:spLocks noChangeArrowheads="1"/>
          </p:cNvSpPr>
          <p:nvPr/>
        </p:nvSpPr>
        <p:spPr bwMode="auto">
          <a:xfrm>
            <a:off x="1039813" y="2776538"/>
            <a:ext cx="70643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4" tIns="45678" rIns="91354" bIns="45678"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defRPr/>
            </a:pPr>
            <a:r>
              <a:rPr lang="en-US" sz="2500" dirty="0" smtClean="0">
                <a:latin typeface="Arial" pitchFamily="34" charset="0"/>
              </a:rPr>
              <a:t>Lecture Notes:</a:t>
            </a:r>
          </a:p>
        </p:txBody>
      </p:sp>
      <p:grpSp>
        <p:nvGrpSpPr>
          <p:cNvPr id="9" name="Group 8"/>
          <p:cNvGrpSpPr>
            <a:grpSpLocks/>
          </p:cNvGrpSpPr>
          <p:nvPr userDrawn="1"/>
        </p:nvGrpSpPr>
        <p:grpSpPr bwMode="auto">
          <a:xfrm>
            <a:off x="419100" y="6369050"/>
            <a:ext cx="8305800" cy="336550"/>
            <a:chOff x="240" y="4012"/>
            <a:chExt cx="5232" cy="212"/>
          </a:xfrm>
        </p:grpSpPr>
        <p:sp>
          <p:nvSpPr>
            <p:cNvPr id="10" name="Text Box 9"/>
            <p:cNvSpPr txBox="1">
              <a:spLocks noChangeArrowheads="1"/>
            </p:cNvSpPr>
            <p:nvPr/>
          </p:nvSpPr>
          <p:spPr bwMode="auto">
            <a:xfrm>
              <a:off x="672" y="4012"/>
              <a:ext cx="480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36600">
                <a:defRPr sz="1300">
                  <a:solidFill>
                    <a:schemeClr val="tx2"/>
                  </a:solidFill>
                  <a:latin typeface="Comic Sans MS" pitchFamily="66" charset="0"/>
                </a:defRPr>
              </a:lvl1pPr>
              <a:lvl2pPr marL="742950" indent="-285750" defTabSz="736600">
                <a:defRPr sz="1300">
                  <a:solidFill>
                    <a:schemeClr val="tx2"/>
                  </a:solidFill>
                  <a:latin typeface="Comic Sans MS" pitchFamily="66" charset="0"/>
                </a:defRPr>
              </a:lvl2pPr>
              <a:lvl3pPr marL="1143000" indent="-228600" defTabSz="736600">
                <a:defRPr sz="1300">
                  <a:solidFill>
                    <a:schemeClr val="tx2"/>
                  </a:solidFill>
                  <a:latin typeface="Comic Sans MS" pitchFamily="66" charset="0"/>
                </a:defRPr>
              </a:lvl3pPr>
              <a:lvl4pPr marL="1600200" indent="-228600" defTabSz="736600">
                <a:defRPr sz="1300">
                  <a:solidFill>
                    <a:schemeClr val="tx2"/>
                  </a:solidFill>
                  <a:latin typeface="Comic Sans MS" pitchFamily="66" charset="0"/>
                </a:defRPr>
              </a:lvl4pPr>
              <a:lvl5pPr marL="2057400" indent="-228600" defTabSz="736600">
                <a:defRPr sz="1300">
                  <a:solidFill>
                    <a:schemeClr val="tx2"/>
                  </a:solidFill>
                  <a:latin typeface="Comic Sans MS" pitchFamily="66" charset="0"/>
                </a:defRPr>
              </a:lvl5pPr>
              <a:lvl6pPr marL="2514600" indent="-228600" defTabSz="736600" eaLnBrk="0" fontAlgn="base" hangingPunct="0">
                <a:spcBef>
                  <a:spcPct val="0"/>
                </a:spcBef>
                <a:spcAft>
                  <a:spcPct val="0"/>
                </a:spcAft>
                <a:defRPr sz="1300">
                  <a:solidFill>
                    <a:schemeClr val="tx2"/>
                  </a:solidFill>
                  <a:latin typeface="Comic Sans MS" pitchFamily="66" charset="0"/>
                </a:defRPr>
              </a:lvl6pPr>
              <a:lvl7pPr marL="2971800" indent="-228600" defTabSz="736600" eaLnBrk="0" fontAlgn="base" hangingPunct="0">
                <a:spcBef>
                  <a:spcPct val="0"/>
                </a:spcBef>
                <a:spcAft>
                  <a:spcPct val="0"/>
                </a:spcAft>
                <a:defRPr sz="1300">
                  <a:solidFill>
                    <a:schemeClr val="tx2"/>
                  </a:solidFill>
                  <a:latin typeface="Comic Sans MS" pitchFamily="66" charset="0"/>
                </a:defRPr>
              </a:lvl7pPr>
              <a:lvl8pPr marL="3429000" indent="-228600" defTabSz="736600" eaLnBrk="0" fontAlgn="base" hangingPunct="0">
                <a:spcBef>
                  <a:spcPct val="0"/>
                </a:spcBef>
                <a:spcAft>
                  <a:spcPct val="0"/>
                </a:spcAft>
                <a:defRPr sz="1300">
                  <a:solidFill>
                    <a:schemeClr val="tx2"/>
                  </a:solidFill>
                  <a:latin typeface="Comic Sans MS" pitchFamily="66" charset="0"/>
                </a:defRPr>
              </a:lvl8pPr>
              <a:lvl9pPr marL="3886200" indent="-228600" defTabSz="736600" eaLnBrk="0" fontAlgn="base" hangingPunct="0">
                <a:spcBef>
                  <a:spcPct val="0"/>
                </a:spcBef>
                <a:spcAft>
                  <a:spcPct val="0"/>
                </a:spcAft>
                <a:defRPr sz="1300">
                  <a:solidFill>
                    <a:schemeClr val="tx2"/>
                  </a:solidFill>
                  <a:latin typeface="Comic Sans MS" pitchFamily="66" charset="0"/>
                </a:defRPr>
              </a:lvl9pPr>
            </a:lstStyle>
            <a:p>
              <a:r>
                <a:rPr lang="en-US" sz="800" dirty="0">
                  <a:latin typeface="Times New Roman" pitchFamily="18" charset="0"/>
                </a:rPr>
                <a:t>This work is licensed under the Creative Commons Attribution-Noncommercial 2.5 License.  To view a copy of this license, visit http://creativecommons.org/licenses/by-nc/2.5/ or send a letter to Creative Commons, 543 Howard Street, 5th Floor, San Francisco, California, 94105, USA.</a:t>
              </a:r>
            </a:p>
          </p:txBody>
        </p:sp>
        <p:pic>
          <p:nvPicPr>
            <p:cNvPr id="11" name="Picture 10" descr="cc"/>
            <p:cNvPicPr>
              <a:picLocks noChangeAspect="1" noChangeArrowheads="1"/>
            </p:cNvPicPr>
            <p:nvPr/>
          </p:nvPicPr>
          <p:blipFill>
            <a:blip r:embed="rId3" cstate="print">
              <a:extLst>
                <a:ext uri="{28A0092B-C50C-407E-A947-70E740481C1C}">
                  <a14:useLocalDpi xmlns:a14="http://schemas.microsoft.com/office/drawing/2010/main" val="0"/>
                </a:ext>
              </a:extLst>
            </a:blip>
            <a:srcRect t="35928" b="28743"/>
            <a:stretch>
              <a:fillRect/>
            </a:stretch>
          </p:blipFill>
          <p:spPr bwMode="auto">
            <a:xfrm>
              <a:off x="240" y="4052"/>
              <a:ext cx="4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extLst>
      <p:ext uri="{BB962C8B-B14F-4D97-AF65-F5344CB8AC3E}">
        <p14:creationId xmlns:p14="http://schemas.microsoft.com/office/powerpoint/2010/main" val="274219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
          <p:cNvSpPr>
            <a:spLocks noGrp="1"/>
          </p:cNvSpPr>
          <p:nvPr>
            <p:ph type="dt" sz="half" idx="10"/>
          </p:nvPr>
        </p:nvSpPr>
        <p:spPr/>
        <p:txBody>
          <a:bodyPr/>
          <a:lstStyle>
            <a:lvl1pPr>
              <a:defRPr/>
            </a:lvl1pPr>
          </a:lstStyle>
          <a:p>
            <a:pPr>
              <a:defRPr/>
            </a:pPr>
            <a:r>
              <a:rPr lang="en-US" smtClean="0"/>
              <a:t>15 Septermber 2016</a:t>
            </a:r>
            <a:endParaRPr lang="en-US" dirty="0"/>
          </a:p>
        </p:txBody>
      </p:sp>
      <p:sp>
        <p:nvSpPr>
          <p:cNvPr id="5" name="Footer Placeholder 2"/>
          <p:cNvSpPr>
            <a:spLocks noGrp="1"/>
          </p:cNvSpPr>
          <p:nvPr>
            <p:ph type="ftr" sz="quarter" idx="11"/>
          </p:nvPr>
        </p:nvSpPr>
        <p:spPr/>
        <p:txBody>
          <a:bodyPr/>
          <a:lstStyle>
            <a:lvl1pPr>
              <a:defRPr/>
            </a:lvl1pPr>
          </a:lstStyle>
          <a:p>
            <a:pPr>
              <a:defRPr/>
            </a:pPr>
            <a:r>
              <a:rPr lang="en-US" smtClean="0"/>
              <a:t>1999-2016 by Richard Alan Peters II</a:t>
            </a:r>
            <a:endParaRPr lang="en-US" dirty="0"/>
          </a:p>
        </p:txBody>
      </p:sp>
      <p:sp>
        <p:nvSpPr>
          <p:cNvPr id="6" name="Slide Number Placeholder 3"/>
          <p:cNvSpPr>
            <a:spLocks noGrp="1"/>
          </p:cNvSpPr>
          <p:nvPr>
            <p:ph type="sldNum" sz="quarter" idx="12"/>
          </p:nvPr>
        </p:nvSpPr>
        <p:spPr/>
        <p:txBody>
          <a:bodyPr/>
          <a:lstStyle>
            <a:lvl1pPr>
              <a:defRPr/>
            </a:lvl1pPr>
          </a:lstStyle>
          <a:p>
            <a:pPr>
              <a:defRPr/>
            </a:pPr>
            <a:fld id="{515113D0-CA4A-4515-9B59-A853A23E741E}" type="slidenum">
              <a:rPr lang="en-US"/>
              <a:pPr>
                <a:defRPr/>
              </a:pPr>
              <a:t>‹#›</a:t>
            </a:fld>
            <a:endParaRPr lang="en-US" dirty="0"/>
          </a:p>
        </p:txBody>
      </p:sp>
    </p:spTree>
    <p:extLst>
      <p:ext uri="{BB962C8B-B14F-4D97-AF65-F5344CB8AC3E}">
        <p14:creationId xmlns:p14="http://schemas.microsoft.com/office/powerpoint/2010/main" val="159713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
          <p:cNvSpPr>
            <a:spLocks noGrp="1"/>
          </p:cNvSpPr>
          <p:nvPr>
            <p:ph type="dt" sz="half" idx="10"/>
          </p:nvPr>
        </p:nvSpPr>
        <p:spPr/>
        <p:txBody>
          <a:bodyPr/>
          <a:lstStyle>
            <a:lvl1pPr>
              <a:defRPr/>
            </a:lvl1pPr>
          </a:lstStyle>
          <a:p>
            <a:pPr>
              <a:defRPr/>
            </a:pPr>
            <a:r>
              <a:rPr lang="en-US" smtClean="0"/>
              <a:t>15 Septermber 2016</a:t>
            </a:r>
            <a:endParaRPr lang="en-US" dirty="0"/>
          </a:p>
        </p:txBody>
      </p:sp>
      <p:sp>
        <p:nvSpPr>
          <p:cNvPr id="4" name="Footer Placeholder 2"/>
          <p:cNvSpPr>
            <a:spLocks noGrp="1"/>
          </p:cNvSpPr>
          <p:nvPr>
            <p:ph type="ftr" sz="quarter" idx="11"/>
          </p:nvPr>
        </p:nvSpPr>
        <p:spPr/>
        <p:txBody>
          <a:bodyPr/>
          <a:lstStyle>
            <a:lvl1pPr>
              <a:defRPr/>
            </a:lvl1pPr>
          </a:lstStyle>
          <a:p>
            <a:pPr>
              <a:defRPr/>
            </a:pPr>
            <a:r>
              <a:rPr lang="en-US" smtClean="0"/>
              <a:t>1999-2016 by Richard Alan Peters II</a:t>
            </a: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7C74B02B-7FC1-47C0-95ED-AB451BB388E0}" type="slidenum">
              <a:rPr lang="en-US"/>
              <a:pPr>
                <a:defRPr/>
              </a:pPr>
              <a:t>‹#›</a:t>
            </a:fld>
            <a:endParaRPr lang="en-US" dirty="0"/>
          </a:p>
        </p:txBody>
      </p:sp>
    </p:spTree>
    <p:extLst>
      <p:ext uri="{BB962C8B-B14F-4D97-AF65-F5344CB8AC3E}">
        <p14:creationId xmlns:p14="http://schemas.microsoft.com/office/powerpoint/2010/main" val="41351360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1104900"/>
            <a:ext cx="7772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838200" y="2057400"/>
            <a:ext cx="77724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Line 7"/>
          <p:cNvSpPr>
            <a:spLocks noChangeShapeType="1"/>
          </p:cNvSpPr>
          <p:nvPr/>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030" name="Line 12"/>
          <p:cNvSpPr>
            <a:spLocks noChangeShapeType="1"/>
          </p:cNvSpPr>
          <p:nvPr/>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1031" name="Picture 13" descr="Vanderbil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5" descr="cc"/>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048000" y="6464300"/>
            <a:ext cx="1651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400">
                <a:solidFill>
                  <a:schemeClr val="tx1"/>
                </a:solidFill>
                <a:latin typeface="+mj-lt"/>
              </a:defRPr>
            </a:lvl1pPr>
          </a:lstStyle>
          <a:p>
            <a:pPr>
              <a:defRPr/>
            </a:pPr>
            <a:r>
              <a:rPr lang="en-US" smtClean="0"/>
              <a:t>15 Septermber 2016</a:t>
            </a:r>
            <a:endParaRPr lang="en-US" dirty="0"/>
          </a:p>
        </p:txBody>
      </p:sp>
      <p:sp>
        <p:nvSpPr>
          <p:cNvPr id="3" name="Footer Placeholder 2"/>
          <p:cNvSpPr>
            <a:spLocks noGrp="1"/>
          </p:cNvSpPr>
          <p:nvPr>
            <p:ph type="ftr" sz="quarter" idx="3"/>
          </p:nvPr>
        </p:nvSpPr>
        <p:spPr>
          <a:xfrm>
            <a:off x="2971800" y="6356350"/>
            <a:ext cx="3200400" cy="365125"/>
          </a:xfrm>
          <a:prstGeom prst="rect">
            <a:avLst/>
          </a:prstGeom>
        </p:spPr>
        <p:txBody>
          <a:bodyPr vert="horz" lIns="91440" tIns="45720" rIns="91440" bIns="45720" rtlCol="0" anchor="ctr"/>
          <a:lstStyle>
            <a:lvl1pPr algn="ctr">
              <a:defRPr sz="1400">
                <a:solidFill>
                  <a:schemeClr val="tx1"/>
                </a:solidFill>
                <a:latin typeface="+mj-lt"/>
              </a:defRPr>
            </a:lvl1pPr>
          </a:lstStyle>
          <a:p>
            <a:pPr>
              <a:defRPr/>
            </a:pPr>
            <a:r>
              <a:rPr lang="en-US" smtClean="0"/>
              <a:t>1999-2016 by Richard Alan Peters II</a:t>
            </a:r>
            <a:endParaRPr lang="en-US" dirty="0"/>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65566CD6-C9E0-4577-9C13-7E6992EE1442}" type="slidenum">
              <a:rPr lang="en-US"/>
              <a:pPr>
                <a:defRPr/>
              </a:pPr>
              <a:t>‹#›</a:t>
            </a:fld>
            <a:endParaRPr lang="en-US" dirty="0"/>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Lst>
  <p:hf hdr="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imes New Roman" pitchFamily="18" charset="0"/>
        </a:defRPr>
      </a:lvl2pPr>
      <a:lvl3pPr algn="l" rtl="0" eaLnBrk="0" fontAlgn="base" hangingPunct="0">
        <a:spcBef>
          <a:spcPct val="0"/>
        </a:spcBef>
        <a:spcAft>
          <a:spcPct val="0"/>
        </a:spcAft>
        <a:defRPr sz="4000">
          <a:solidFill>
            <a:schemeClr val="tx2"/>
          </a:solidFill>
          <a:latin typeface="Times New Roman" pitchFamily="18" charset="0"/>
        </a:defRPr>
      </a:lvl3pPr>
      <a:lvl4pPr algn="l" rtl="0" eaLnBrk="0" fontAlgn="base" hangingPunct="0">
        <a:spcBef>
          <a:spcPct val="0"/>
        </a:spcBef>
        <a:spcAft>
          <a:spcPct val="0"/>
        </a:spcAft>
        <a:defRPr sz="4000">
          <a:solidFill>
            <a:schemeClr val="tx2"/>
          </a:solidFill>
          <a:latin typeface="Times New Roman" pitchFamily="18" charset="0"/>
        </a:defRPr>
      </a:lvl4pPr>
      <a:lvl5pPr algn="l" rtl="0" eaLnBrk="0" fontAlgn="base" hangingPunct="0">
        <a:spcBef>
          <a:spcPct val="0"/>
        </a:spcBef>
        <a:spcAft>
          <a:spcPct val="0"/>
        </a:spcAft>
        <a:defRPr sz="4000">
          <a:solidFill>
            <a:schemeClr val="tx2"/>
          </a:solidFill>
          <a:latin typeface="Times New Roman" pitchFamily="18" charset="0"/>
        </a:defRPr>
      </a:lvl5pPr>
      <a:lvl6pPr marL="457200" algn="l" rtl="0" eaLnBrk="0" fontAlgn="base" hangingPunct="0">
        <a:spcBef>
          <a:spcPct val="0"/>
        </a:spcBef>
        <a:spcAft>
          <a:spcPct val="0"/>
        </a:spcAft>
        <a:defRPr sz="4000">
          <a:solidFill>
            <a:schemeClr val="tx2"/>
          </a:solidFill>
          <a:latin typeface="Times New Roman" pitchFamily="18" charset="0"/>
        </a:defRPr>
      </a:lvl6pPr>
      <a:lvl7pPr marL="914400" algn="l" rtl="0" eaLnBrk="0" fontAlgn="base" hangingPunct="0">
        <a:spcBef>
          <a:spcPct val="0"/>
        </a:spcBef>
        <a:spcAft>
          <a:spcPct val="0"/>
        </a:spcAft>
        <a:defRPr sz="4000">
          <a:solidFill>
            <a:schemeClr val="tx2"/>
          </a:solidFill>
          <a:latin typeface="Times New Roman" pitchFamily="18" charset="0"/>
        </a:defRPr>
      </a:lvl7pPr>
      <a:lvl8pPr marL="1371600" algn="l" rtl="0" eaLnBrk="0" fontAlgn="base" hangingPunct="0">
        <a:spcBef>
          <a:spcPct val="0"/>
        </a:spcBef>
        <a:spcAft>
          <a:spcPct val="0"/>
        </a:spcAft>
        <a:defRPr sz="4000">
          <a:solidFill>
            <a:schemeClr val="tx2"/>
          </a:solidFill>
          <a:latin typeface="Times New Roman" pitchFamily="18" charset="0"/>
        </a:defRPr>
      </a:lvl8pPr>
      <a:lvl9pPr marL="1828800" algn="l" rtl="0" eaLnBrk="0" fontAlgn="base" hangingPunct="0">
        <a:spcBef>
          <a:spcPct val="0"/>
        </a:spcBef>
        <a:spcAft>
          <a:spcPct val="0"/>
        </a:spcAft>
        <a:defRPr sz="40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0.wmf"/><Relationship Id="rId3" Type="http://schemas.openxmlformats.org/officeDocument/2006/relationships/notesSlide" Target="../notesSlides/notesSlide5.xml"/><Relationship Id="rId7" Type="http://schemas.openxmlformats.org/officeDocument/2006/relationships/image" Target="../media/image45.jpeg"/><Relationship Id="rId12"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4.jpeg"/><Relationship Id="rId11" Type="http://schemas.openxmlformats.org/officeDocument/2006/relationships/image" Target="../media/image39.wmf"/><Relationship Id="rId5" Type="http://schemas.openxmlformats.org/officeDocument/2006/relationships/image" Target="../media/image43.jpeg"/><Relationship Id="rId15" Type="http://schemas.openxmlformats.org/officeDocument/2006/relationships/image" Target="../media/image41.wmf"/><Relationship Id="rId10" Type="http://schemas.openxmlformats.org/officeDocument/2006/relationships/oleObject" Target="../embeddings/oleObject2.bin"/><Relationship Id="rId4" Type="http://schemas.openxmlformats.org/officeDocument/2006/relationships/image" Target="../media/image42.jpeg"/><Relationship Id="rId9" Type="http://schemas.openxmlformats.org/officeDocument/2006/relationships/image" Target="../media/image38.wmf"/><Relationship Id="rId1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41.wmf"/><Relationship Id="rId3" Type="http://schemas.openxmlformats.org/officeDocument/2006/relationships/notesSlide" Target="../notesSlides/notesSlide6.xml"/><Relationship Id="rId7" Type="http://schemas.openxmlformats.org/officeDocument/2006/relationships/image" Target="../media/image45.jpeg"/><Relationship Id="rId12"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44.jpeg"/><Relationship Id="rId11" Type="http://schemas.openxmlformats.org/officeDocument/2006/relationships/image" Target="../media/image39.wmf"/><Relationship Id="rId5" Type="http://schemas.openxmlformats.org/officeDocument/2006/relationships/image" Target="../media/image48.jpeg"/><Relationship Id="rId10" Type="http://schemas.openxmlformats.org/officeDocument/2006/relationships/oleObject" Target="../embeddings/oleObject6.bin"/><Relationship Id="rId4" Type="http://schemas.openxmlformats.org/officeDocument/2006/relationships/image" Target="../media/image47.jpeg"/><Relationship Id="rId9" Type="http://schemas.openxmlformats.org/officeDocument/2006/relationships/image" Target="../media/image46.wmf"/></Relationships>
</file>

<file path=ppt/slides/_rels/slide34.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41.wmf"/><Relationship Id="rId3" Type="http://schemas.openxmlformats.org/officeDocument/2006/relationships/notesSlide" Target="../notesSlides/notesSlide7.xml"/><Relationship Id="rId7" Type="http://schemas.openxmlformats.org/officeDocument/2006/relationships/image" Target="../media/image49.wmf"/><Relationship Id="rId12"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39.wmf"/><Relationship Id="rId5" Type="http://schemas.openxmlformats.org/officeDocument/2006/relationships/image" Target="../media/image45.jpeg"/><Relationship Id="rId10" Type="http://schemas.openxmlformats.org/officeDocument/2006/relationships/oleObject" Target="../embeddings/oleObject9.bin"/><Relationship Id="rId4" Type="http://schemas.openxmlformats.org/officeDocument/2006/relationships/image" Target="../media/image44.jpeg"/><Relationship Id="rId9" Type="http://schemas.openxmlformats.org/officeDocument/2006/relationships/image" Target="../media/image51.jpe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41.wmf"/><Relationship Id="rId3" Type="http://schemas.openxmlformats.org/officeDocument/2006/relationships/notesSlide" Target="../notesSlides/notesSlide8.xml"/><Relationship Id="rId7" Type="http://schemas.openxmlformats.org/officeDocument/2006/relationships/image" Target="../media/image45.jpeg"/><Relationship Id="rId12"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44.jpeg"/><Relationship Id="rId11" Type="http://schemas.openxmlformats.org/officeDocument/2006/relationships/image" Target="../media/image39.wmf"/><Relationship Id="rId5" Type="http://schemas.openxmlformats.org/officeDocument/2006/relationships/image" Target="../media/image53.jpeg"/><Relationship Id="rId10" Type="http://schemas.openxmlformats.org/officeDocument/2006/relationships/oleObject" Target="../embeddings/oleObject12.bin"/><Relationship Id="rId4" Type="http://schemas.openxmlformats.org/officeDocument/2006/relationships/image" Target="../media/image52.jpeg"/><Relationship Id="rId9" Type="http://schemas.openxmlformats.org/officeDocument/2006/relationships/image" Target="../media/image46.wmf"/></Relationships>
</file>

<file path=ppt/slides/_rels/slide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notesSlide" Target="../notesSlides/notesSlide13.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5.bin"/><Relationship Id="rId5" Type="http://schemas.openxmlformats.org/officeDocument/2006/relationships/image" Target="../media/image59.wmf"/><Relationship Id="rId10" Type="http://schemas.openxmlformats.org/officeDocument/2006/relationships/image" Target="../media/image58.jpeg"/><Relationship Id="rId4" Type="http://schemas.openxmlformats.org/officeDocument/2006/relationships/oleObject" Target="../embeddings/oleObject14.bin"/><Relationship Id="rId9" Type="http://schemas.openxmlformats.org/officeDocument/2006/relationships/image" Target="../media/image57.jpeg"/></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5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oleObject" Target="../embeddings/oleObject16.bin"/><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7.jpeg"/><Relationship Id="rId5" Type="http://schemas.openxmlformats.org/officeDocument/2006/relationships/image" Target="../media/image79.jpeg"/><Relationship Id="rId4" Type="http://schemas.openxmlformats.org/officeDocument/2006/relationships/image" Target="../media/image78.wmf"/></Relationships>
</file>

<file path=ppt/slides/_rels/slide57.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3.jpeg"/><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7.jpe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79.jpeg"/><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hyperlink" Target="../../Fall%202007/Lectures/%20%20%20%200.1804%20%20%20%200.1882%20%20%20%200.0627%0d%0a%20%20%20%200.6863%20%20%20%200.7098%20%20%20%200.2902%0d%0a%20%20%20%200.8863%20%20%20%200.9059%20%20%20%200.2549" TargetMode="External"/><Relationship Id="rId5" Type="http://schemas.openxmlformats.org/officeDocument/2006/relationships/image" Target="../media/image85.png"/><Relationship Id="rId4" Type="http://schemas.openxmlformats.org/officeDocument/2006/relationships/image" Target="../media/image75.jpeg"/><Relationship Id="rId9" Type="http://schemas.openxmlformats.org/officeDocument/2006/relationships/image" Target="../media/image84.wmf"/></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101.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wmf"/></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8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hyperlink" Target="http://www.mathworks.com/help/matlab/matlab_prog/vectorization.html"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125.wmf"/><Relationship Id="rId5" Type="http://schemas.openxmlformats.org/officeDocument/2006/relationships/oleObject" Target="../embeddings/oleObject22.bin"/><Relationship Id="rId10" Type="http://schemas.openxmlformats.org/officeDocument/2006/relationships/image" Target="../media/image127.wmf"/><Relationship Id="rId4" Type="http://schemas.openxmlformats.org/officeDocument/2006/relationships/image" Target="../media/image124.wmf"/><Relationship Id="rId9" Type="http://schemas.openxmlformats.org/officeDocument/2006/relationships/oleObject" Target="../embeddings/oleObject24.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3" name="Group 3"/>
          <p:cNvGrpSpPr>
            <a:grpSpLocks/>
          </p:cNvGrpSpPr>
          <p:nvPr/>
        </p:nvGrpSpPr>
        <p:grpSpPr bwMode="auto">
          <a:xfrm>
            <a:off x="1039813" y="5605463"/>
            <a:ext cx="7037387" cy="430212"/>
            <a:chOff x="1039813" y="5604669"/>
            <a:chExt cx="7037387" cy="430213"/>
          </a:xfrm>
        </p:grpSpPr>
        <p:sp>
          <p:nvSpPr>
            <p:cNvPr id="5127" name="TextBox 2"/>
            <p:cNvSpPr txBox="1">
              <a:spLocks noChangeArrowheads="1"/>
            </p:cNvSpPr>
            <p:nvPr/>
          </p:nvSpPr>
          <p:spPr bwMode="auto">
            <a:xfrm>
              <a:off x="1053306" y="5604669"/>
              <a:ext cx="70104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r>
                <a:rPr lang="en-US" sz="2200" dirty="0">
                  <a:latin typeface="Euclid Symbol" pitchFamily="18" charset="2"/>
                </a:rPr>
                <a:t>.  </a:t>
              </a:r>
              <a:r>
                <a:rPr lang="en-US" sz="2200" dirty="0">
                  <a:latin typeface="Euclid Math One" pitchFamily="18" charset="2"/>
                </a:rPr>
                <a:t> 1. </a:t>
              </a:r>
              <a:r>
                <a:rPr lang="en-US" sz="2200" dirty="0">
                  <a:latin typeface="Euclid Math Two" pitchFamily="18" charset="2"/>
                </a:rPr>
                <a:t> %. </a:t>
              </a:r>
              <a:r>
                <a:rPr lang="en-US" sz="2200" dirty="0">
                  <a:latin typeface="Euclid Extra" pitchFamily="18" charset="2"/>
                </a:rPr>
                <a:t> {.  </a:t>
              </a:r>
              <a:r>
                <a:rPr lang="en-US" sz="2200" dirty="0">
                  <a:latin typeface="Euclid" pitchFamily="18" charset="0"/>
                </a:rPr>
                <a:t> . </a:t>
              </a:r>
              <a:r>
                <a:rPr lang="en-US" sz="2200" dirty="0">
                  <a:latin typeface="MT Extra" pitchFamily="18" charset="2"/>
                </a:rPr>
                <a:t> {. </a:t>
              </a:r>
              <a:r>
                <a:rPr lang="en-US" sz="2200" dirty="0">
                  <a:latin typeface="Math1" pitchFamily="2" charset="2"/>
                </a:rPr>
                <a:t> . </a:t>
              </a:r>
              <a:r>
                <a:rPr lang="en-US" sz="2200" dirty="0">
                  <a:latin typeface="Math3" pitchFamily="2" charset="2"/>
                </a:rPr>
                <a:t> . </a:t>
              </a:r>
              <a:r>
                <a:rPr lang="en-US" sz="2200" dirty="0">
                  <a:latin typeface="Math4" pitchFamily="2" charset="2"/>
                </a:rPr>
                <a:t> . </a:t>
              </a:r>
              <a:r>
                <a:rPr lang="en-US" sz="2200" dirty="0">
                  <a:latin typeface="Math5" pitchFamily="2" charset="2"/>
                </a:rPr>
                <a:t> .  </a:t>
              </a:r>
              <a:r>
                <a:rPr lang="en-US" sz="2200" dirty="0">
                  <a:latin typeface="Symbol" pitchFamily="18" charset="2"/>
                </a:rPr>
                <a:t> . </a:t>
              </a:r>
              <a:r>
                <a:rPr lang="en-US" sz="2200" dirty="0">
                  <a:latin typeface="Arial Unicode MS" panose="020B0604020202020204" pitchFamily="34" charset="-128"/>
                </a:rPr>
                <a:t> .  </a:t>
              </a:r>
              <a:r>
                <a:rPr lang="en-US" sz="2200" dirty="0">
                  <a:latin typeface="Fences" pitchFamily="2" charset="0"/>
                </a:rPr>
                <a:t> .  </a:t>
              </a:r>
              <a:endParaRPr lang="en-US" sz="2200" dirty="0">
                <a:latin typeface="Euclid Symbol" pitchFamily="18" charset="2"/>
              </a:endParaRPr>
            </a:p>
          </p:txBody>
        </p:sp>
        <p:sp>
          <p:nvSpPr>
            <p:cNvPr id="5128" name="Rectangle 2"/>
            <p:cNvSpPr>
              <a:spLocks noChangeArrowheads="1"/>
            </p:cNvSpPr>
            <p:nvPr/>
          </p:nvSpPr>
          <p:spPr bwMode="auto">
            <a:xfrm>
              <a:off x="1039813" y="5604669"/>
              <a:ext cx="7037387" cy="430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736600"/>
              <a:endParaRPr lang="en-US" dirty="0"/>
            </a:p>
          </p:txBody>
        </p:sp>
      </p:grpSp>
      <p:grpSp>
        <p:nvGrpSpPr>
          <p:cNvPr id="5124" name="Group 3"/>
          <p:cNvGrpSpPr>
            <a:grpSpLocks/>
          </p:cNvGrpSpPr>
          <p:nvPr/>
        </p:nvGrpSpPr>
        <p:grpSpPr bwMode="auto">
          <a:xfrm>
            <a:off x="1192213" y="5638800"/>
            <a:ext cx="7037387" cy="430213"/>
            <a:chOff x="1039813" y="5604669"/>
            <a:chExt cx="7037387" cy="430213"/>
          </a:xfrm>
        </p:grpSpPr>
        <p:sp>
          <p:nvSpPr>
            <p:cNvPr id="5125" name="TextBox 2"/>
            <p:cNvSpPr txBox="1">
              <a:spLocks noChangeArrowheads="1"/>
            </p:cNvSpPr>
            <p:nvPr/>
          </p:nvSpPr>
          <p:spPr bwMode="auto">
            <a:xfrm>
              <a:off x="1053306" y="5604669"/>
              <a:ext cx="70104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r>
                <a:rPr lang="en-US" sz="2200" dirty="0">
                  <a:latin typeface="Euclid Symbol" pitchFamily="18" charset="2"/>
                </a:rPr>
                <a:t>.  </a:t>
              </a:r>
              <a:r>
                <a:rPr lang="en-US" sz="2200" dirty="0">
                  <a:latin typeface="Euclid Math One" pitchFamily="18" charset="2"/>
                </a:rPr>
                <a:t> 1. </a:t>
              </a:r>
              <a:r>
                <a:rPr lang="en-US" sz="2200" dirty="0">
                  <a:latin typeface="Euclid Math Two" pitchFamily="18" charset="2"/>
                </a:rPr>
                <a:t> %. </a:t>
              </a:r>
              <a:r>
                <a:rPr lang="en-US" sz="2200" dirty="0">
                  <a:latin typeface="Euclid Extra" pitchFamily="18" charset="2"/>
                </a:rPr>
                <a:t> {.  </a:t>
              </a:r>
              <a:r>
                <a:rPr lang="en-US" sz="2200" dirty="0">
                  <a:latin typeface="Euclid" pitchFamily="18" charset="0"/>
                </a:rPr>
                <a:t> . </a:t>
              </a:r>
              <a:r>
                <a:rPr lang="en-US" sz="2200" dirty="0">
                  <a:latin typeface="MT Extra" pitchFamily="18" charset="2"/>
                </a:rPr>
                <a:t> {. </a:t>
              </a:r>
              <a:r>
                <a:rPr lang="en-US" sz="2200" dirty="0">
                  <a:latin typeface="Math1" pitchFamily="2" charset="2"/>
                </a:rPr>
                <a:t> . </a:t>
              </a:r>
              <a:r>
                <a:rPr lang="en-US" sz="2200" dirty="0">
                  <a:latin typeface="Math3" pitchFamily="2" charset="2"/>
                </a:rPr>
                <a:t> . </a:t>
              </a:r>
              <a:r>
                <a:rPr lang="en-US" sz="2200" dirty="0">
                  <a:latin typeface="Math4" pitchFamily="2" charset="2"/>
                </a:rPr>
                <a:t> . </a:t>
              </a:r>
              <a:r>
                <a:rPr lang="en-US" sz="2200" dirty="0">
                  <a:latin typeface="Math5" pitchFamily="2" charset="2"/>
                </a:rPr>
                <a:t> .  </a:t>
              </a:r>
              <a:r>
                <a:rPr lang="en-US" sz="2200" dirty="0">
                  <a:latin typeface="Symbol" pitchFamily="18" charset="2"/>
                </a:rPr>
                <a:t> . </a:t>
              </a:r>
              <a:r>
                <a:rPr lang="en-US" sz="2200" dirty="0">
                  <a:latin typeface="Arial Unicode MS" panose="020B0604020202020204" pitchFamily="34" charset="-128"/>
                </a:rPr>
                <a:t> .  </a:t>
              </a:r>
              <a:r>
                <a:rPr lang="en-US" sz="2200" dirty="0">
                  <a:latin typeface="Fences" pitchFamily="2" charset="0"/>
                </a:rPr>
                <a:t> .  </a:t>
              </a:r>
              <a:endParaRPr lang="en-US" sz="2200" dirty="0">
                <a:latin typeface="Euclid Symbol" pitchFamily="18" charset="2"/>
              </a:endParaRPr>
            </a:p>
          </p:txBody>
        </p:sp>
        <p:sp>
          <p:nvSpPr>
            <p:cNvPr id="5126" name="Rectangle 2"/>
            <p:cNvSpPr>
              <a:spLocks noChangeArrowheads="1"/>
            </p:cNvSpPr>
            <p:nvPr/>
          </p:nvSpPr>
          <p:spPr bwMode="auto">
            <a:xfrm>
              <a:off x="1039813" y="5604669"/>
              <a:ext cx="7037387" cy="430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736600"/>
              <a:endParaRPr lang="en-US" dirty="0"/>
            </a:p>
          </p:txBody>
        </p:sp>
      </p:grpSp>
      <p:sp>
        <p:nvSpPr>
          <p:cNvPr id="8" name="Text Box 11"/>
          <p:cNvSpPr txBox="1">
            <a:spLocks noChangeArrowheads="1"/>
          </p:cNvSpPr>
          <p:nvPr/>
        </p:nvSpPr>
        <p:spPr bwMode="auto">
          <a:xfrm>
            <a:off x="1548606" y="2582231"/>
            <a:ext cx="6046788" cy="861690"/>
          </a:xfrm>
          <a:prstGeom prst="rect">
            <a:avLst/>
          </a:prstGeom>
          <a:solidFill>
            <a:schemeClr val="bg1"/>
          </a:solidFill>
          <a:ln>
            <a:noFill/>
          </a:ln>
          <a:effectLst/>
          <a:extLst/>
        </p:spPr>
        <p:txBody>
          <a:bodyPr wrap="square" lIns="91354" tIns="45678" rIns="91354" bIns="45678"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defRPr/>
            </a:pPr>
            <a:r>
              <a:rPr lang="en-US" sz="2500" dirty="0" smtClean="0">
                <a:latin typeface="Arial" pitchFamily="34" charset="0"/>
              </a:rPr>
              <a:t>Lecture Notes: Light Scattering, Image Formation, Digital Images, and M</a:t>
            </a:r>
            <a:r>
              <a:rPr lang="en-US" sz="2500" cap="small" dirty="0" smtClean="0">
                <a:latin typeface="Arial" pitchFamily="34" charset="0"/>
              </a:rPr>
              <a:t>atlab</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Materials are transparent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10</a:t>
            </a:fld>
            <a:endParaRPr lang="en-US" dirty="0"/>
          </a:p>
        </p:txBody>
      </p:sp>
    </p:spTree>
    <p:extLst>
      <p:ext uri="{BB962C8B-B14F-4D97-AF65-F5344CB8AC3E}">
        <p14:creationId xmlns:p14="http://schemas.microsoft.com/office/powerpoint/2010/main" val="3676488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to some wavelengths …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11</a:t>
            </a:fld>
            <a:endParaRPr lang="en-US" dirty="0"/>
          </a:p>
        </p:txBody>
      </p:sp>
    </p:spTree>
    <p:extLst>
      <p:ext uri="{BB962C8B-B14F-4D97-AF65-F5344CB8AC3E}">
        <p14:creationId xmlns:p14="http://schemas.microsoft.com/office/powerpoint/2010/main" val="2551008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opaque to others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12</a:t>
            </a:fld>
            <a:endParaRPr lang="en-US" dirty="0"/>
          </a:p>
        </p:txBody>
      </p:sp>
    </p:spTree>
    <p:extLst>
      <p:ext uri="{BB962C8B-B14F-4D97-AF65-F5344CB8AC3E}">
        <p14:creationId xmlns:p14="http://schemas.microsoft.com/office/powerpoint/2010/main" val="5510780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49415"/>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and reflect yet other wavelengths.</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13</a:t>
            </a:fld>
            <a:endParaRPr lang="en-US" dirty="0"/>
          </a:p>
        </p:txBody>
      </p:sp>
    </p:spTree>
    <p:extLst>
      <p:ext uri="{BB962C8B-B14F-4D97-AF65-F5344CB8AC3E}">
        <p14:creationId xmlns:p14="http://schemas.microsoft.com/office/powerpoint/2010/main" val="34111899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Smooth surfaces may be mirror-like,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14</a:t>
            </a:fld>
            <a:endParaRPr lang="en-US" dirty="0"/>
          </a:p>
        </p:txBody>
      </p:sp>
    </p:spTree>
    <p:extLst>
      <p:ext uri="{BB962C8B-B14F-4D97-AF65-F5344CB8AC3E}">
        <p14:creationId xmlns:p14="http://schemas.microsoft.com/office/powerpoint/2010/main" val="24445394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…rough surfaces, matte or diffuse.</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15</a:t>
            </a:fld>
            <a:endParaRPr lang="en-US" dirty="0"/>
          </a:p>
        </p:txBody>
      </p:sp>
    </p:spTree>
    <p:extLst>
      <p:ext uri="{BB962C8B-B14F-4D97-AF65-F5344CB8AC3E}">
        <p14:creationId xmlns:p14="http://schemas.microsoft.com/office/powerpoint/2010/main" val="1953742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Anisotropic surfaces scatter more in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16</a:t>
            </a:fld>
            <a:endParaRPr lang="en-US" dirty="0"/>
          </a:p>
        </p:txBody>
      </p:sp>
    </p:spTree>
    <p:extLst>
      <p:ext uri="{BB962C8B-B14F-4D97-AF65-F5344CB8AC3E}">
        <p14:creationId xmlns:p14="http://schemas.microsoft.com/office/powerpoint/2010/main" val="23033353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in one direction than others.</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17</a:t>
            </a:fld>
            <a:endParaRPr lang="en-US" dirty="0"/>
          </a:p>
        </p:txBody>
      </p:sp>
    </p:spTree>
    <p:extLst>
      <p:ext uri="{BB962C8B-B14F-4D97-AF65-F5344CB8AC3E}">
        <p14:creationId xmlns:p14="http://schemas.microsoft.com/office/powerpoint/2010/main" val="35445077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1752599"/>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The color of a surface affects those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18</a:t>
            </a:fld>
            <a:endParaRPr lang="en-US" dirty="0"/>
          </a:p>
        </p:txBody>
      </p:sp>
    </p:spTree>
    <p:extLst>
      <p:ext uri="{BB962C8B-B14F-4D97-AF65-F5344CB8AC3E}">
        <p14:creationId xmlns:p14="http://schemas.microsoft.com/office/powerpoint/2010/main" val="3211768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1752599"/>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of nearby surfaces. The result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19</a:t>
            </a:fld>
            <a:endParaRPr lang="en-US" dirty="0"/>
          </a:p>
        </p:txBody>
      </p:sp>
    </p:spTree>
    <p:extLst>
      <p:ext uri="{BB962C8B-B14F-4D97-AF65-F5344CB8AC3E}">
        <p14:creationId xmlns:p14="http://schemas.microsoft.com/office/powerpoint/2010/main" val="2588817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723900"/>
          </a:xfrm>
        </p:spPr>
        <p:txBody>
          <a:bodyPr/>
          <a:lstStyle/>
          <a:p>
            <a:r>
              <a:rPr lang="en-US" dirty="0" smtClean="0"/>
              <a:t>Light from a source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2</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752600"/>
            <a:ext cx="7315200" cy="4235115"/>
          </a:xfrm>
          <a:prstGeom prst="rect">
            <a:avLst/>
          </a:prstGeom>
        </p:spPr>
      </p:pic>
    </p:spTree>
    <p:extLst>
      <p:ext uri="{BB962C8B-B14F-4D97-AF65-F5344CB8AC3E}">
        <p14:creationId xmlns:p14="http://schemas.microsoft.com/office/powerpoint/2010/main" val="1077842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1752599"/>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is highly complex.</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20</a:t>
            </a:fld>
            <a:endParaRPr lang="en-US" dirty="0"/>
          </a:p>
        </p:txBody>
      </p:sp>
      <p:sp>
        <p:nvSpPr>
          <p:cNvPr id="8" name="Text Box 38"/>
          <p:cNvSpPr txBox="1">
            <a:spLocks noChangeArrowheads="1"/>
          </p:cNvSpPr>
          <p:nvPr/>
        </p:nvSpPr>
        <p:spPr bwMode="auto">
          <a:xfrm>
            <a:off x="1295400" y="183821"/>
            <a:ext cx="3505200" cy="461653"/>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r>
              <a:rPr lang="en-US" sz="2400" dirty="0" smtClean="0"/>
              <a:t>The </a:t>
            </a:r>
            <a:r>
              <a:rPr lang="en-US" sz="2400" dirty="0" err="1" smtClean="0"/>
              <a:t>Plenoptic</a:t>
            </a:r>
            <a:r>
              <a:rPr lang="en-US" sz="2400" dirty="0" smtClean="0"/>
              <a:t> Function</a:t>
            </a:r>
            <a:endParaRPr lang="en-US" sz="2400" dirty="0"/>
          </a:p>
        </p:txBody>
      </p:sp>
    </p:spTree>
    <p:extLst>
      <p:ext uri="{BB962C8B-B14F-4D97-AF65-F5344CB8AC3E}">
        <p14:creationId xmlns:p14="http://schemas.microsoft.com/office/powerpoint/2010/main" val="726382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1752599"/>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An observer, awash in all the light,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21</a:t>
            </a:fld>
            <a:endParaRPr lang="en-US" dirty="0"/>
          </a:p>
        </p:txBody>
      </p:sp>
    </p:spTree>
    <p:extLst>
      <p:ext uri="{BB962C8B-B14F-4D97-AF65-F5344CB8AC3E}">
        <p14:creationId xmlns:p14="http://schemas.microsoft.com/office/powerpoint/2010/main" val="5109871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1752599"/>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sees the result of both illumination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22</a:t>
            </a:fld>
            <a:endParaRPr lang="en-US" dirty="0"/>
          </a:p>
        </p:txBody>
      </p:sp>
    </p:spTree>
    <p:extLst>
      <p:ext uri="{BB962C8B-B14F-4D97-AF65-F5344CB8AC3E}">
        <p14:creationId xmlns:p14="http://schemas.microsoft.com/office/powerpoint/2010/main" val="508739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1752599"/>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and surface </a:t>
            </a:r>
            <a:r>
              <a:rPr lang="en-US" dirty="0" err="1" smtClean="0"/>
              <a:t>interreflection</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23</a:t>
            </a:fld>
            <a:endParaRPr lang="en-US" dirty="0"/>
          </a:p>
        </p:txBody>
      </p:sp>
    </p:spTree>
    <p:extLst>
      <p:ext uri="{BB962C8B-B14F-4D97-AF65-F5344CB8AC3E}">
        <p14:creationId xmlns:p14="http://schemas.microsoft.com/office/powerpoint/2010/main" val="2305880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7" descr="Image Formatio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188" y="1290638"/>
            <a:ext cx="6149975"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6"/>
          <p:cNvSpPr>
            <a:spLocks noChangeArrowheads="1"/>
          </p:cNvSpPr>
          <p:nvPr/>
        </p:nvSpPr>
        <p:spPr bwMode="auto">
          <a:xfrm>
            <a:off x="4876800" y="1676400"/>
            <a:ext cx="3810000" cy="723900"/>
          </a:xfrm>
          <a:prstGeom prst="rect">
            <a:avLst/>
          </a:pr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lIns="92000" tIns="46000" rIns="92000" bIns="46000" anchor="ctr"/>
          <a:lstStyle/>
          <a:p>
            <a:r>
              <a:rPr lang="en-US" sz="4000" dirty="0">
                <a:latin typeface="Times New Roman" pitchFamily="18" charset="0"/>
              </a:rPr>
              <a:t>Image Formation</a:t>
            </a:r>
          </a:p>
        </p:txBody>
      </p:sp>
      <p:sp>
        <p:nvSpPr>
          <p:cNvPr id="11278" name="AutoShape 9"/>
          <p:cNvSpPr>
            <a:spLocks noChangeArrowheads="1"/>
          </p:cNvSpPr>
          <p:nvPr/>
        </p:nvSpPr>
        <p:spPr bwMode="auto">
          <a:xfrm rot="18673868">
            <a:off x="658813" y="3675063"/>
            <a:ext cx="1447800" cy="685800"/>
          </a:xfrm>
          <a:prstGeom prst="rightArrow">
            <a:avLst>
              <a:gd name="adj1" fmla="val 50000"/>
              <a:gd name="adj2" fmla="val 52778"/>
            </a:avLst>
          </a:prstGeom>
          <a:solidFill>
            <a:srgbClr val="00FFFF"/>
          </a:solidFill>
          <a:ln w="9525">
            <a:solidFill>
              <a:schemeClr val="tx1"/>
            </a:solidFill>
            <a:miter lim="800000"/>
            <a:headEnd/>
            <a:tailEnd/>
          </a:ln>
          <a:effectLst>
            <a:outerShdw blurRad="50800" dist="76200" dir="2700000" algn="tl" rotWithShape="0">
              <a:prstClr val="black">
                <a:alpha val="40000"/>
              </a:prstClr>
            </a:outerShdw>
          </a:effectLst>
        </p:spPr>
        <p:txBody>
          <a:bodyPr lIns="102590" tIns="51296" rIns="102590" bIns="51296" anchor="ctr">
            <a:spAutoFit/>
          </a:bodyPr>
          <a:lstStyle/>
          <a:p>
            <a:endParaRPr lang="en-US" dirty="0"/>
          </a:p>
        </p:txBody>
      </p:sp>
      <p:sp>
        <p:nvSpPr>
          <p:cNvPr id="11276" name="AutoShape 14"/>
          <p:cNvSpPr>
            <a:spLocks noChangeArrowheads="1"/>
          </p:cNvSpPr>
          <p:nvPr/>
        </p:nvSpPr>
        <p:spPr bwMode="auto">
          <a:xfrm rot="11594900">
            <a:off x="6246813" y="4656138"/>
            <a:ext cx="1524000" cy="685800"/>
          </a:xfrm>
          <a:prstGeom prst="rightArrow">
            <a:avLst>
              <a:gd name="adj1" fmla="val 50000"/>
              <a:gd name="adj2" fmla="val 55556"/>
            </a:avLst>
          </a:prstGeom>
          <a:solidFill>
            <a:srgbClr val="00FFFF"/>
          </a:solidFill>
          <a:ln w="9525">
            <a:solidFill>
              <a:schemeClr val="tx2"/>
            </a:solidFill>
            <a:miter lim="800000"/>
            <a:headEnd/>
            <a:tailEnd/>
          </a:ln>
          <a:effectLst>
            <a:outerShdw blurRad="50800" dist="76200" dir="2700000" algn="tl" rotWithShape="0">
              <a:prstClr val="black">
                <a:alpha val="40000"/>
              </a:prstClr>
            </a:outerShdw>
          </a:effectLst>
        </p:spPr>
        <p:txBody>
          <a:bodyPr lIns="102590" tIns="51296" rIns="102590" bIns="51296" anchor="ctr">
            <a:spAutoFit/>
          </a:bodyPr>
          <a:lstStyle/>
          <a:p>
            <a:endParaRPr lang="en-US" dirty="0"/>
          </a:p>
        </p:txBody>
      </p:sp>
      <p:sp>
        <p:nvSpPr>
          <p:cNvPr id="11274" name="AutoShape 17"/>
          <p:cNvSpPr>
            <a:spLocks noChangeArrowheads="1"/>
          </p:cNvSpPr>
          <p:nvPr/>
        </p:nvSpPr>
        <p:spPr bwMode="auto">
          <a:xfrm rot="4141073">
            <a:off x="2770188" y="1522413"/>
            <a:ext cx="1447800" cy="685800"/>
          </a:xfrm>
          <a:prstGeom prst="rightArrow">
            <a:avLst>
              <a:gd name="adj1" fmla="val 50000"/>
              <a:gd name="adj2" fmla="val 52778"/>
            </a:avLst>
          </a:prstGeom>
          <a:solidFill>
            <a:srgbClr val="00FFFF"/>
          </a:solidFill>
          <a:ln w="9525">
            <a:solidFill>
              <a:schemeClr val="tx1"/>
            </a:solidFill>
            <a:miter lim="800000"/>
            <a:headEnd/>
            <a:tailEnd/>
          </a:ln>
          <a:effectLst>
            <a:outerShdw blurRad="50800" dist="76200" dir="2700000" algn="tl" rotWithShape="0">
              <a:prstClr val="black">
                <a:alpha val="40000"/>
              </a:prstClr>
            </a:outerShdw>
          </a:effectLst>
        </p:spPr>
        <p:txBody>
          <a:bodyPr lIns="102590" tIns="51296" rIns="102590" bIns="51296" anchor="ctr">
            <a:spAutoFit/>
          </a:bodyPr>
          <a:lstStyle/>
          <a:p>
            <a:endParaRPr lang="en-US" dirty="0"/>
          </a:p>
        </p:txBody>
      </p:sp>
      <p:sp>
        <p:nvSpPr>
          <p:cNvPr id="11279" name="Text Box 11"/>
          <p:cNvSpPr txBox="1">
            <a:spLocks noChangeArrowheads="1"/>
          </p:cNvSpPr>
          <p:nvPr/>
        </p:nvSpPr>
        <p:spPr bwMode="auto">
          <a:xfrm rot="18673868">
            <a:off x="522288" y="3868738"/>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sz="2000" dirty="0">
                <a:latin typeface="Times New Roman" pitchFamily="18" charset="0"/>
              </a:rPr>
              <a:t>object</a:t>
            </a:r>
          </a:p>
        </p:txBody>
      </p:sp>
      <p:sp>
        <p:nvSpPr>
          <p:cNvPr id="11277" name="Text Box 15"/>
          <p:cNvSpPr txBox="1">
            <a:spLocks noChangeArrowheads="1"/>
          </p:cNvSpPr>
          <p:nvPr/>
        </p:nvSpPr>
        <p:spPr bwMode="auto">
          <a:xfrm rot="794900">
            <a:off x="6248400" y="4799013"/>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sz="2000" dirty="0">
                <a:latin typeface="Times New Roman" pitchFamily="18" charset="0"/>
              </a:rPr>
              <a:t>image </a:t>
            </a:r>
            <a:r>
              <a:rPr lang="en-US" sz="2000" dirty="0" smtClean="0">
                <a:latin typeface="Times New Roman" pitchFamily="18" charset="0"/>
              </a:rPr>
              <a:t>plane</a:t>
            </a:r>
            <a:endParaRPr lang="en-US" sz="2000" dirty="0">
              <a:latin typeface="Times New Roman" pitchFamily="18" charset="0"/>
            </a:endParaRPr>
          </a:p>
        </p:txBody>
      </p:sp>
      <p:sp>
        <p:nvSpPr>
          <p:cNvPr id="11275" name="Text Box 18"/>
          <p:cNvSpPr txBox="1">
            <a:spLocks noChangeArrowheads="1"/>
          </p:cNvSpPr>
          <p:nvPr/>
        </p:nvSpPr>
        <p:spPr bwMode="auto">
          <a:xfrm rot="4141073">
            <a:off x="2678113" y="1592263"/>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sz="2000" dirty="0">
                <a:latin typeface="Times New Roman" pitchFamily="18" charset="0"/>
              </a:rPr>
              <a:t>lens</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89791673-6DE1-44A2-86AC-9956816A0BD0}" type="slidenum">
              <a:rPr lang="en-US"/>
              <a:pPr>
                <a:defRPr/>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2" descr="Image Formation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188" y="1290638"/>
            <a:ext cx="6149975"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6"/>
          <p:cNvSpPr>
            <a:spLocks noChangeArrowheads="1"/>
          </p:cNvSpPr>
          <p:nvPr/>
        </p:nvSpPr>
        <p:spPr bwMode="auto">
          <a:xfrm>
            <a:off x="4876800" y="1676400"/>
            <a:ext cx="3810000" cy="723900"/>
          </a:xfrm>
          <a:prstGeom prst="rect">
            <a:avLst/>
          </a:pr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lIns="92000" tIns="46000" rIns="92000" bIns="46000" anchor="ctr"/>
          <a:lstStyle/>
          <a:p>
            <a:r>
              <a:rPr lang="en-US" sz="4000" dirty="0">
                <a:latin typeface="Times New Roman" pitchFamily="18" charset="0"/>
              </a:rPr>
              <a:t>Image Formation</a:t>
            </a:r>
          </a:p>
        </p:txBody>
      </p:sp>
      <p:sp>
        <p:nvSpPr>
          <p:cNvPr id="12296" name="AutoShape 10"/>
          <p:cNvSpPr>
            <a:spLocks noChangeArrowheads="1"/>
          </p:cNvSpPr>
          <p:nvPr/>
        </p:nvSpPr>
        <p:spPr bwMode="auto">
          <a:xfrm rot="18461840">
            <a:off x="1763712" y="3086101"/>
            <a:ext cx="2208213" cy="608012"/>
          </a:xfrm>
          <a:prstGeom prst="rightArrow">
            <a:avLst>
              <a:gd name="adj1" fmla="val 50000"/>
              <a:gd name="adj2" fmla="val 90625"/>
            </a:avLst>
          </a:prstGeom>
          <a:solidFill>
            <a:srgbClr val="FFFF00"/>
          </a:solidFill>
          <a:ln w="9525">
            <a:solidFill>
              <a:schemeClr val="tx2"/>
            </a:solidFill>
            <a:miter lim="800000"/>
            <a:headEnd/>
            <a:tailEnd/>
          </a:ln>
          <a:effectLst>
            <a:outerShdw blurRad="50800" dist="76200" dir="2700000" algn="tl" rotWithShape="0">
              <a:prstClr val="black">
                <a:alpha val="40000"/>
              </a:prstClr>
            </a:outerShdw>
          </a:effectLst>
        </p:spPr>
        <p:txBody>
          <a:bodyPr wrap="none" lIns="102590" tIns="51296" rIns="102590" bIns="51296" anchor="ctr">
            <a:spAutoFit/>
          </a:bodyPr>
          <a:lstStyle/>
          <a:p>
            <a:endParaRPr lang="en-US" dirty="0"/>
          </a:p>
        </p:txBody>
      </p:sp>
      <p:sp>
        <p:nvSpPr>
          <p:cNvPr id="12297" name="Text Box 11"/>
          <p:cNvSpPr txBox="1">
            <a:spLocks noChangeArrowheads="1"/>
          </p:cNvSpPr>
          <p:nvPr/>
        </p:nvSpPr>
        <p:spPr bwMode="auto">
          <a:xfrm rot="18461840">
            <a:off x="2025106" y="3349993"/>
            <a:ext cx="1373788" cy="39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000" dirty="0">
                <a:latin typeface="Times New Roman" pitchFamily="18" charset="0"/>
              </a:rPr>
              <a:t>light source</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07CE0B5D-88D8-425D-B78B-5B760B29B561}" type="slidenum">
              <a:rPr lang="en-US"/>
              <a:pPr>
                <a:defRPr/>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3" descr="Image Formation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188" y="1290638"/>
            <a:ext cx="6149975"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6"/>
          <p:cNvSpPr>
            <a:spLocks noChangeArrowheads="1"/>
          </p:cNvSpPr>
          <p:nvPr/>
        </p:nvSpPr>
        <p:spPr bwMode="auto">
          <a:xfrm>
            <a:off x="4876800" y="1676400"/>
            <a:ext cx="3810000" cy="723900"/>
          </a:xfrm>
          <a:prstGeom prst="rect">
            <a:avLst/>
          </a:pr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lIns="92000" tIns="46000" rIns="92000" bIns="46000" anchor="ctr"/>
          <a:lstStyle/>
          <a:p>
            <a:r>
              <a:rPr lang="en-US" sz="4000" dirty="0">
                <a:latin typeface="Times New Roman" pitchFamily="18" charset="0"/>
              </a:rPr>
              <a:t>Image Formation</a:t>
            </a:r>
          </a:p>
        </p:txBody>
      </p:sp>
      <p:sp>
        <p:nvSpPr>
          <p:cNvPr id="13316" name="Text Box 9"/>
          <p:cNvSpPr txBox="1">
            <a:spLocks noChangeArrowheads="1"/>
          </p:cNvSpPr>
          <p:nvPr/>
        </p:nvSpPr>
        <p:spPr bwMode="auto">
          <a:xfrm>
            <a:off x="685800" y="3962400"/>
            <a:ext cx="2155825" cy="955675"/>
          </a:xfrm>
          <a:prstGeom prst="rect">
            <a:avLst/>
          </a:prstGeom>
          <a:solidFill>
            <a:schemeClr val="bg1"/>
          </a:solidFill>
          <a:ln w="9525">
            <a:solidFill>
              <a:schemeClr val="tx2"/>
            </a:solidFill>
            <a:miter lim="800000"/>
            <a:headEnd/>
            <a:tailEnd/>
          </a:ln>
          <a:effectLst>
            <a:outerShdw blurRad="50800" dist="76200" dir="2700000" algn="tl" rotWithShape="0">
              <a:prstClr val="black">
                <a:alpha val="40000"/>
              </a:prstClr>
            </a:outerShdw>
          </a:effectLst>
        </p:spPr>
        <p:txBody>
          <a:bodyPr wrap="none"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r>
              <a:rPr lang="en-US" sz="2800" dirty="0">
                <a:latin typeface="Arial" charset="0"/>
              </a:rPr>
              <a:t>projection </a:t>
            </a:r>
          </a:p>
          <a:p>
            <a:r>
              <a:rPr lang="en-US" sz="2800" dirty="0">
                <a:latin typeface="Arial" charset="0"/>
              </a:rPr>
              <a:t>through lens</a:t>
            </a:r>
          </a:p>
        </p:txBody>
      </p:sp>
      <p:sp>
        <p:nvSpPr>
          <p:cNvPr id="13317" name="Text Box 10"/>
          <p:cNvSpPr txBox="1">
            <a:spLocks noChangeArrowheads="1"/>
          </p:cNvSpPr>
          <p:nvPr/>
        </p:nvSpPr>
        <p:spPr bwMode="auto">
          <a:xfrm>
            <a:off x="6248400" y="4800600"/>
            <a:ext cx="2609850" cy="528638"/>
          </a:xfrm>
          <a:prstGeom prst="rect">
            <a:avLst/>
          </a:prstGeom>
          <a:solidFill>
            <a:schemeClr val="bg1"/>
          </a:solidFill>
          <a:ln w="9525">
            <a:solidFill>
              <a:schemeClr val="tx2"/>
            </a:solidFill>
            <a:miter lim="800000"/>
            <a:headEnd/>
            <a:tailEnd/>
          </a:ln>
          <a:effectLst>
            <a:outerShdw blurRad="50800" dist="76200" dir="2700000" algn="tl" rotWithShape="0">
              <a:prstClr val="black">
                <a:alpha val="40000"/>
              </a:prstClr>
            </a:outerShdw>
          </a:effectLst>
        </p:spPr>
        <p:txBody>
          <a:bodyPr wrap="none"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800" dirty="0">
                <a:latin typeface="Arial" charset="0"/>
              </a:rPr>
              <a:t>image of object</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0F3DFD5D-DE5D-4158-9CE5-28B8A02437F3}" type="slidenum">
              <a:rPr lang="en-US"/>
              <a:pPr>
                <a:defRPr/>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9" descr="Image Formation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188" y="1290638"/>
            <a:ext cx="6149975"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3"/>
          <p:cNvSpPr>
            <a:spLocks noChangeArrowheads="1"/>
          </p:cNvSpPr>
          <p:nvPr/>
        </p:nvSpPr>
        <p:spPr bwMode="auto">
          <a:xfrm>
            <a:off x="4876800" y="1676400"/>
            <a:ext cx="3810000" cy="723900"/>
          </a:xfrm>
          <a:prstGeom prst="rect">
            <a:avLst/>
          </a:pr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lIns="92000" tIns="46000" rIns="92000" bIns="46000" anchor="ctr"/>
          <a:lstStyle/>
          <a:p>
            <a:r>
              <a:rPr lang="en-US" sz="4000" dirty="0">
                <a:latin typeface="Times New Roman" pitchFamily="18" charset="0"/>
              </a:rPr>
              <a:t>Image Formation</a:t>
            </a:r>
          </a:p>
        </p:txBody>
      </p:sp>
      <p:sp>
        <p:nvSpPr>
          <p:cNvPr id="14340" name="Text Box 4"/>
          <p:cNvSpPr txBox="1">
            <a:spLocks noChangeArrowheads="1"/>
          </p:cNvSpPr>
          <p:nvPr/>
        </p:nvSpPr>
        <p:spPr bwMode="auto">
          <a:xfrm>
            <a:off x="831850" y="4152900"/>
            <a:ext cx="2778125" cy="1382713"/>
          </a:xfrm>
          <a:prstGeom prst="rect">
            <a:avLst/>
          </a:prstGeom>
          <a:solidFill>
            <a:schemeClr val="bg1"/>
          </a:solidFill>
          <a:ln w="9525">
            <a:solidFill>
              <a:schemeClr val="tx2"/>
            </a:solidFill>
            <a:miter lim="800000"/>
            <a:headEnd/>
            <a:tailEnd/>
          </a:ln>
          <a:effectLst>
            <a:outerShdw blurRad="50800" dist="76200" dir="2700000" algn="tl" rotWithShape="0">
              <a:prstClr val="black">
                <a:alpha val="40000"/>
              </a:prstClr>
            </a:outerShdw>
          </a:effectLst>
        </p:spPr>
        <p:txBody>
          <a:bodyPr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r>
              <a:rPr lang="en-US" sz="2800" dirty="0">
                <a:latin typeface="Arial" charset="0"/>
              </a:rPr>
              <a:t>projection onto discrete sensor array.</a:t>
            </a:r>
          </a:p>
        </p:txBody>
      </p:sp>
      <p:sp>
        <p:nvSpPr>
          <p:cNvPr id="14341" name="Text Box 5"/>
          <p:cNvSpPr txBox="1">
            <a:spLocks noChangeArrowheads="1"/>
          </p:cNvSpPr>
          <p:nvPr/>
        </p:nvSpPr>
        <p:spPr bwMode="auto">
          <a:xfrm>
            <a:off x="6353175" y="4800600"/>
            <a:ext cx="2413000" cy="528638"/>
          </a:xfrm>
          <a:prstGeom prst="rect">
            <a:avLst/>
          </a:prstGeom>
          <a:solidFill>
            <a:schemeClr val="bg1"/>
          </a:solidFill>
          <a:ln w="9525">
            <a:solidFill>
              <a:schemeClr val="tx2"/>
            </a:solidFill>
            <a:miter lim="800000"/>
            <a:headEnd/>
            <a:tailEnd/>
          </a:ln>
          <a:effectLst>
            <a:outerShdw blurRad="50800" dist="76200" dir="2700000" algn="tl" rotWithShape="0">
              <a:prstClr val="black">
                <a:alpha val="40000"/>
              </a:prstClr>
            </a:outerShdw>
          </a:effectLst>
        </p:spPr>
        <p:txBody>
          <a:bodyPr wrap="none"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800" dirty="0">
                <a:latin typeface="Arial" charset="0"/>
              </a:rPr>
              <a:t>digital camera</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ABC82E5D-D100-408A-BAD8-E1FD8E49570F}" type="slidenum">
              <a:rPr lang="en-US"/>
              <a:pPr>
                <a:defRPr/>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Image Formation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188" y="1290638"/>
            <a:ext cx="6149975"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3"/>
          <p:cNvSpPr>
            <a:spLocks noChangeArrowheads="1"/>
          </p:cNvSpPr>
          <p:nvPr/>
        </p:nvSpPr>
        <p:spPr bwMode="auto">
          <a:xfrm>
            <a:off x="4876800" y="1676400"/>
            <a:ext cx="3810000" cy="723900"/>
          </a:xfrm>
          <a:prstGeom prst="rect">
            <a:avLst/>
          </a:pr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lIns="92000" tIns="46000" rIns="92000" bIns="46000" anchor="ctr"/>
          <a:lstStyle/>
          <a:p>
            <a:r>
              <a:rPr lang="en-US" sz="4000" dirty="0">
                <a:latin typeface="Times New Roman" pitchFamily="18" charset="0"/>
              </a:rPr>
              <a:t>Image Formation</a:t>
            </a:r>
          </a:p>
        </p:txBody>
      </p:sp>
      <p:sp>
        <p:nvSpPr>
          <p:cNvPr id="15364" name="Text Box 4"/>
          <p:cNvSpPr txBox="1">
            <a:spLocks noChangeArrowheads="1"/>
          </p:cNvSpPr>
          <p:nvPr/>
        </p:nvSpPr>
        <p:spPr bwMode="auto">
          <a:xfrm>
            <a:off x="831850" y="4157663"/>
            <a:ext cx="2778125" cy="955675"/>
          </a:xfrm>
          <a:prstGeom prst="rect">
            <a:avLst/>
          </a:prstGeom>
          <a:solidFill>
            <a:schemeClr val="bg1"/>
          </a:solidFill>
          <a:ln w="9525">
            <a:solidFill>
              <a:schemeClr val="tx2"/>
            </a:solidFill>
            <a:miter lim="800000"/>
            <a:headEnd/>
            <a:tailEnd/>
          </a:ln>
          <a:effectLst>
            <a:outerShdw blurRad="50800" dist="76200" dir="2700000" algn="tl" rotWithShape="0">
              <a:prstClr val="black">
                <a:alpha val="40000"/>
              </a:prstClr>
            </a:outerShdw>
          </a:effectLst>
        </p:spPr>
        <p:txBody>
          <a:bodyPr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r>
              <a:rPr lang="en-US" sz="2800" dirty="0">
                <a:latin typeface="Arial" charset="0"/>
              </a:rPr>
              <a:t>sensors register average color.</a:t>
            </a:r>
          </a:p>
        </p:txBody>
      </p:sp>
      <p:sp>
        <p:nvSpPr>
          <p:cNvPr id="15365" name="Text Box 5"/>
          <p:cNvSpPr txBox="1">
            <a:spLocks noChangeArrowheads="1"/>
          </p:cNvSpPr>
          <p:nvPr/>
        </p:nvSpPr>
        <p:spPr bwMode="auto">
          <a:xfrm>
            <a:off x="6251575" y="4800600"/>
            <a:ext cx="2611438" cy="528638"/>
          </a:xfrm>
          <a:prstGeom prst="rect">
            <a:avLst/>
          </a:prstGeom>
          <a:solidFill>
            <a:schemeClr val="bg1"/>
          </a:solidFill>
          <a:ln w="9525">
            <a:solidFill>
              <a:schemeClr val="tx2"/>
            </a:solidFill>
            <a:miter lim="800000"/>
            <a:headEnd/>
            <a:tailEnd/>
          </a:ln>
          <a:effectLst>
            <a:outerShdw blurRad="50800" dist="76200" dir="2700000" algn="tl" rotWithShape="0">
              <a:prstClr val="black">
                <a:alpha val="40000"/>
              </a:prstClr>
            </a:outerShdw>
          </a:effectLst>
        </p:spPr>
        <p:txBody>
          <a:bodyPr wrap="none"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800" dirty="0">
                <a:latin typeface="Arial" charset="0"/>
              </a:rPr>
              <a:t>sampled image</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DE80BE5A-894A-4EA8-86F2-B73D657FA5D8}" type="slidenum">
              <a:rPr lang="en-US"/>
              <a:pPr>
                <a:defRPr/>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6" descr="Image Formation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188" y="1290638"/>
            <a:ext cx="6151562"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ChangeArrowheads="1"/>
          </p:cNvSpPr>
          <p:nvPr/>
        </p:nvSpPr>
        <p:spPr bwMode="auto">
          <a:xfrm>
            <a:off x="4876800" y="1676400"/>
            <a:ext cx="3810000" cy="723900"/>
          </a:xfrm>
          <a:prstGeom prst="rect">
            <a:avLst/>
          </a:pr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lIns="92000" tIns="46000" rIns="92000" bIns="46000" anchor="ctr"/>
          <a:lstStyle/>
          <a:p>
            <a:r>
              <a:rPr lang="en-US" sz="4000" dirty="0">
                <a:latin typeface="Times New Roman" pitchFamily="18" charset="0"/>
              </a:rPr>
              <a:t>Image Formation</a:t>
            </a:r>
          </a:p>
        </p:txBody>
      </p:sp>
      <p:sp>
        <p:nvSpPr>
          <p:cNvPr id="16388" name="Text Box 4"/>
          <p:cNvSpPr txBox="1">
            <a:spLocks noChangeArrowheads="1"/>
          </p:cNvSpPr>
          <p:nvPr/>
        </p:nvSpPr>
        <p:spPr bwMode="auto">
          <a:xfrm>
            <a:off x="554038" y="4157663"/>
            <a:ext cx="3124200" cy="955675"/>
          </a:xfrm>
          <a:prstGeom prst="rect">
            <a:avLst/>
          </a:prstGeom>
          <a:solidFill>
            <a:schemeClr val="bg1"/>
          </a:solidFill>
          <a:ln w="9525">
            <a:solidFill>
              <a:schemeClr val="tx2"/>
            </a:solidFill>
            <a:miter lim="800000"/>
            <a:headEnd/>
            <a:tailEnd/>
          </a:ln>
          <a:effectLst>
            <a:outerShdw blurRad="50800" dist="76200" dir="2700000" algn="tl" rotWithShape="0">
              <a:prstClr val="black">
                <a:alpha val="40000"/>
              </a:prstClr>
            </a:outerShdw>
          </a:effectLst>
        </p:spPr>
        <p:txBody>
          <a:bodyPr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r>
              <a:rPr lang="en-US" sz="2800" dirty="0">
                <a:latin typeface="Arial" charset="0"/>
              </a:rPr>
              <a:t>continuous colors, discrete locations.</a:t>
            </a:r>
          </a:p>
        </p:txBody>
      </p:sp>
      <p:sp>
        <p:nvSpPr>
          <p:cNvPr id="16389" name="Text Box 5"/>
          <p:cNvSpPr txBox="1">
            <a:spLocks noChangeArrowheads="1"/>
          </p:cNvSpPr>
          <p:nvPr/>
        </p:nvSpPr>
        <p:spPr bwMode="auto">
          <a:xfrm>
            <a:off x="6442075" y="4829175"/>
            <a:ext cx="2424113" cy="955675"/>
          </a:xfrm>
          <a:prstGeom prst="rect">
            <a:avLst/>
          </a:prstGeom>
          <a:solidFill>
            <a:schemeClr val="bg1"/>
          </a:solidFill>
          <a:ln w="9525">
            <a:solidFill>
              <a:schemeClr val="tx2"/>
            </a:solidFill>
            <a:miter lim="800000"/>
            <a:headEnd/>
            <a:tailEnd/>
          </a:ln>
          <a:effectLst>
            <a:outerShdw blurRad="50800" dist="76200" dir="2700000" algn="tl" rotWithShape="0">
              <a:prstClr val="black">
                <a:alpha val="40000"/>
              </a:prstClr>
            </a:outerShdw>
          </a:effectLst>
        </p:spPr>
        <p:txBody>
          <a:bodyPr lIns="92000" tIns="46000" rIns="92000" bIns="46000"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r>
              <a:rPr lang="en-US" sz="2800" dirty="0">
                <a:latin typeface="Arial" charset="0"/>
              </a:rPr>
              <a:t>discrete real-valued image</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73408FC7-854A-4BAA-8987-1258768AEC39}" type="slidenum">
              <a:rPr lang="en-US"/>
              <a:pPr>
                <a:defRPr/>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200"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illuminates a scene.</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3</a:t>
            </a:fld>
            <a:endParaRPr lang="en-US" dirty="0"/>
          </a:p>
        </p:txBody>
      </p:sp>
    </p:spTree>
    <p:extLst>
      <p:ext uri="{BB962C8B-B14F-4D97-AF65-F5344CB8AC3E}">
        <p14:creationId xmlns:p14="http://schemas.microsoft.com/office/powerpoint/2010/main" val="35704751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838200" y="1143000"/>
            <a:ext cx="7772400" cy="723900"/>
          </a:xfrm>
        </p:spPr>
        <p:txBody>
          <a:bodyPr/>
          <a:lstStyle/>
          <a:p>
            <a:pPr algn="ctr"/>
            <a:r>
              <a:rPr lang="en-US" dirty="0" smtClean="0"/>
              <a:t>Sampling and Quantization</a:t>
            </a:r>
          </a:p>
        </p:txBody>
      </p:sp>
      <p:sp>
        <p:nvSpPr>
          <p:cNvPr id="17411" name="Text Box 9"/>
          <p:cNvSpPr txBox="1">
            <a:spLocks noChangeArrowheads="1"/>
          </p:cNvSpPr>
          <p:nvPr/>
        </p:nvSpPr>
        <p:spPr bwMode="auto">
          <a:xfrm>
            <a:off x="3046413" y="4860925"/>
            <a:ext cx="1144587"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8" tIns="45709" rIns="91418" bIns="45709"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000" dirty="0">
                <a:latin typeface="Arial" charset="0"/>
              </a:rPr>
              <a:t>sampled</a:t>
            </a:r>
          </a:p>
        </p:txBody>
      </p:sp>
      <p:sp>
        <p:nvSpPr>
          <p:cNvPr id="17412" name="Text Box 10"/>
          <p:cNvSpPr txBox="1">
            <a:spLocks noChangeArrowheads="1"/>
          </p:cNvSpPr>
          <p:nvPr/>
        </p:nvSpPr>
        <p:spPr bwMode="auto">
          <a:xfrm>
            <a:off x="1068388" y="4860925"/>
            <a:ext cx="1370012"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8" tIns="45709" rIns="91418" bIns="45709"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000" dirty="0">
                <a:latin typeface="Arial" charset="0"/>
              </a:rPr>
              <a:t>real image</a:t>
            </a:r>
          </a:p>
        </p:txBody>
      </p:sp>
      <p:sp>
        <p:nvSpPr>
          <p:cNvPr id="17413" name="Text Box 11"/>
          <p:cNvSpPr txBox="1">
            <a:spLocks noChangeArrowheads="1"/>
          </p:cNvSpPr>
          <p:nvPr/>
        </p:nvSpPr>
        <p:spPr bwMode="auto">
          <a:xfrm>
            <a:off x="4886325" y="4860925"/>
            <a:ext cx="128587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8" tIns="45709" rIns="91418" bIns="45709"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000" dirty="0">
                <a:latin typeface="Arial" charset="0"/>
              </a:rPr>
              <a:t>quantized</a:t>
            </a:r>
          </a:p>
        </p:txBody>
      </p:sp>
      <p:sp>
        <p:nvSpPr>
          <p:cNvPr id="17414" name="Text Box 12"/>
          <p:cNvSpPr txBox="1">
            <a:spLocks noChangeArrowheads="1"/>
          </p:cNvSpPr>
          <p:nvPr/>
        </p:nvSpPr>
        <p:spPr bwMode="auto">
          <a:xfrm>
            <a:off x="6477000" y="4860925"/>
            <a:ext cx="1768475"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8" tIns="45709" rIns="91418" bIns="45709"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000" dirty="0">
                <a:latin typeface="Arial" charset="0"/>
              </a:rPr>
              <a:t>sampled &amp; quantized</a:t>
            </a:r>
          </a:p>
        </p:txBody>
      </p:sp>
      <p:sp>
        <p:nvSpPr>
          <p:cNvPr id="17415" name="Line 14"/>
          <p:cNvSpPr>
            <a:spLocks noChangeShapeType="1"/>
          </p:cNvSpPr>
          <p:nvPr/>
        </p:nvSpPr>
        <p:spPr bwMode="auto">
          <a:xfrm>
            <a:off x="1219200" y="1981200"/>
            <a:ext cx="67056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pic>
        <p:nvPicPr>
          <p:cNvPr id="17416" name="Picture 16" descr="Sampling Quantization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38" y="2533650"/>
            <a:ext cx="7907337"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8081AC5E-97F7-4B32-8265-C99CD46AD130}" type="slidenum">
              <a:rPr lang="en-US"/>
              <a:pPr>
                <a:defRPr/>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Sampling Quantization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38" y="2533650"/>
            <a:ext cx="7907337"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5" descr="Sampling Quantization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38" y="2533650"/>
            <a:ext cx="7907337"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6" descr="Sampling Quantization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38" y="2533650"/>
            <a:ext cx="7907337"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7" descr="Sampling Quantization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538" y="2533650"/>
            <a:ext cx="7907337"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8" descr="Sampling Quantization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538" y="2533650"/>
            <a:ext cx="7907337"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Rectangle 3"/>
          <p:cNvSpPr>
            <a:spLocks noGrp="1" noChangeArrowheads="1"/>
          </p:cNvSpPr>
          <p:nvPr>
            <p:ph type="title"/>
          </p:nvPr>
        </p:nvSpPr>
        <p:spPr>
          <a:xfrm>
            <a:off x="838200" y="1143000"/>
            <a:ext cx="7772400" cy="723900"/>
          </a:xfrm>
        </p:spPr>
        <p:txBody>
          <a:bodyPr/>
          <a:lstStyle/>
          <a:p>
            <a:pPr algn="ctr"/>
            <a:r>
              <a:rPr lang="en-US" dirty="0" smtClean="0"/>
              <a:t>Sampling and Quantization</a:t>
            </a:r>
          </a:p>
        </p:txBody>
      </p:sp>
      <p:sp>
        <p:nvSpPr>
          <p:cNvPr id="18440" name="Text Box 9"/>
          <p:cNvSpPr txBox="1">
            <a:spLocks noChangeArrowheads="1"/>
          </p:cNvSpPr>
          <p:nvPr/>
        </p:nvSpPr>
        <p:spPr bwMode="auto">
          <a:xfrm>
            <a:off x="3046413" y="4860925"/>
            <a:ext cx="1144587"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8" tIns="45709" rIns="91418" bIns="45709"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000" dirty="0">
                <a:latin typeface="Arial" charset="0"/>
              </a:rPr>
              <a:t>sampled</a:t>
            </a:r>
          </a:p>
        </p:txBody>
      </p:sp>
      <p:sp>
        <p:nvSpPr>
          <p:cNvPr id="18441" name="Text Box 10"/>
          <p:cNvSpPr txBox="1">
            <a:spLocks noChangeArrowheads="1"/>
          </p:cNvSpPr>
          <p:nvPr/>
        </p:nvSpPr>
        <p:spPr bwMode="auto">
          <a:xfrm>
            <a:off x="1068388" y="4860925"/>
            <a:ext cx="1370012"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8" tIns="45709" rIns="91418" bIns="45709"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000" dirty="0">
                <a:latin typeface="Arial" charset="0"/>
              </a:rPr>
              <a:t>real image</a:t>
            </a:r>
          </a:p>
        </p:txBody>
      </p:sp>
      <p:sp>
        <p:nvSpPr>
          <p:cNvPr id="18442" name="Text Box 11"/>
          <p:cNvSpPr txBox="1">
            <a:spLocks noChangeArrowheads="1"/>
          </p:cNvSpPr>
          <p:nvPr/>
        </p:nvSpPr>
        <p:spPr bwMode="auto">
          <a:xfrm>
            <a:off x="4886325" y="4860925"/>
            <a:ext cx="128587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8" tIns="45709" rIns="91418" bIns="45709"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000" dirty="0">
                <a:latin typeface="Arial" charset="0"/>
              </a:rPr>
              <a:t>quantized</a:t>
            </a:r>
          </a:p>
        </p:txBody>
      </p:sp>
      <p:sp>
        <p:nvSpPr>
          <p:cNvPr id="18443" name="Text Box 12"/>
          <p:cNvSpPr txBox="1">
            <a:spLocks noChangeArrowheads="1"/>
          </p:cNvSpPr>
          <p:nvPr/>
        </p:nvSpPr>
        <p:spPr bwMode="auto">
          <a:xfrm>
            <a:off x="6477000" y="4860925"/>
            <a:ext cx="1768475"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8" tIns="45709" rIns="91418" bIns="45709"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000" dirty="0">
                <a:latin typeface="Arial" charset="0"/>
              </a:rPr>
              <a:t>sampled &amp; quantized</a:t>
            </a:r>
          </a:p>
        </p:txBody>
      </p:sp>
      <p:sp>
        <p:nvSpPr>
          <p:cNvPr id="18444" name="Text Box 13"/>
          <p:cNvSpPr txBox="1">
            <a:spLocks noChangeArrowheads="1"/>
          </p:cNvSpPr>
          <p:nvPr/>
        </p:nvSpPr>
        <p:spPr bwMode="auto">
          <a:xfrm>
            <a:off x="1143000" y="2117725"/>
            <a:ext cx="1201738"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8" tIns="45709" rIns="91418" bIns="45709" anchor="ctr">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000" dirty="0">
                <a:latin typeface="Arial" charset="0"/>
              </a:rPr>
              <a:t>pixel grid</a:t>
            </a:r>
          </a:p>
        </p:txBody>
      </p:sp>
      <p:sp>
        <p:nvSpPr>
          <p:cNvPr id="18445" name="Line 14"/>
          <p:cNvSpPr>
            <a:spLocks noChangeShapeType="1"/>
          </p:cNvSpPr>
          <p:nvPr/>
        </p:nvSpPr>
        <p:spPr bwMode="auto">
          <a:xfrm>
            <a:off x="1219200" y="1981200"/>
            <a:ext cx="67056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18446" name="Line 16"/>
          <p:cNvSpPr>
            <a:spLocks noChangeShapeType="1"/>
          </p:cNvSpPr>
          <p:nvPr/>
        </p:nvSpPr>
        <p:spPr bwMode="auto">
          <a:xfrm>
            <a:off x="831850" y="2689225"/>
            <a:ext cx="0" cy="194945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8447" name="Line 18"/>
          <p:cNvSpPr>
            <a:spLocks noChangeShapeType="1"/>
          </p:cNvSpPr>
          <p:nvPr/>
        </p:nvSpPr>
        <p:spPr bwMode="auto">
          <a:xfrm>
            <a:off x="831850" y="2689225"/>
            <a:ext cx="1800225"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8449" name="Freeform 21"/>
          <p:cNvSpPr>
            <a:spLocks/>
          </p:cNvSpPr>
          <p:nvPr/>
        </p:nvSpPr>
        <p:spPr bwMode="auto">
          <a:xfrm>
            <a:off x="2135188" y="2476500"/>
            <a:ext cx="612775" cy="341313"/>
          </a:xfrm>
          <a:custGeom>
            <a:avLst/>
            <a:gdLst>
              <a:gd name="T0" fmla="*/ 2147483647 w 424"/>
              <a:gd name="T1" fmla="*/ 2147483647 h 244"/>
              <a:gd name="T2" fmla="*/ 2147483647 w 424"/>
              <a:gd name="T3" fmla="*/ 2147483647 h 244"/>
              <a:gd name="T4" fmla="*/ 2147483647 w 424"/>
              <a:gd name="T5" fmla="*/ 2147483647 h 244"/>
              <a:gd name="T6" fmla="*/ 2147483647 w 424"/>
              <a:gd name="T7" fmla="*/ 2147483647 h 244"/>
              <a:gd name="T8" fmla="*/ 2147483647 w 424"/>
              <a:gd name="T9" fmla="*/ 2147483647 h 244"/>
              <a:gd name="T10" fmla="*/ 2147483647 w 424"/>
              <a:gd name="T11" fmla="*/ 2147483647 h 244"/>
              <a:gd name="T12" fmla="*/ 2147483647 w 424"/>
              <a:gd name="T13" fmla="*/ 2147483647 h 244"/>
              <a:gd name="T14" fmla="*/ 2147483647 w 424"/>
              <a:gd name="T15" fmla="*/ 2147483647 h 244"/>
              <a:gd name="T16" fmla="*/ 0 w 424"/>
              <a:gd name="T17" fmla="*/ 2147483647 h 244"/>
              <a:gd name="T18" fmla="*/ 2147483647 w 424"/>
              <a:gd name="T19" fmla="*/ 2147483647 h 244"/>
              <a:gd name="T20" fmla="*/ 2147483647 w 424"/>
              <a:gd name="T21" fmla="*/ 2147483647 h 244"/>
              <a:gd name="T22" fmla="*/ 2147483647 w 424"/>
              <a:gd name="T23" fmla="*/ 2147483647 h 2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4" h="244">
                <a:moveTo>
                  <a:pt x="48" y="84"/>
                </a:moveTo>
                <a:cubicBezTo>
                  <a:pt x="69" y="88"/>
                  <a:pt x="86" y="92"/>
                  <a:pt x="104" y="104"/>
                </a:cubicBezTo>
                <a:cubicBezTo>
                  <a:pt x="118" y="124"/>
                  <a:pt x="132" y="140"/>
                  <a:pt x="140" y="164"/>
                </a:cubicBezTo>
                <a:cubicBezTo>
                  <a:pt x="137" y="185"/>
                  <a:pt x="138" y="213"/>
                  <a:pt x="116" y="220"/>
                </a:cubicBezTo>
                <a:cubicBezTo>
                  <a:pt x="103" y="239"/>
                  <a:pt x="113" y="230"/>
                  <a:pt x="84" y="240"/>
                </a:cubicBezTo>
                <a:cubicBezTo>
                  <a:pt x="80" y="241"/>
                  <a:pt x="72" y="244"/>
                  <a:pt x="72" y="244"/>
                </a:cubicBezTo>
                <a:cubicBezTo>
                  <a:pt x="48" y="238"/>
                  <a:pt x="43" y="225"/>
                  <a:pt x="24" y="212"/>
                </a:cubicBezTo>
                <a:cubicBezTo>
                  <a:pt x="19" y="204"/>
                  <a:pt x="11" y="197"/>
                  <a:pt x="8" y="188"/>
                </a:cubicBezTo>
                <a:cubicBezTo>
                  <a:pt x="5" y="180"/>
                  <a:pt x="0" y="164"/>
                  <a:pt x="0" y="164"/>
                </a:cubicBezTo>
                <a:cubicBezTo>
                  <a:pt x="2" y="146"/>
                  <a:pt x="5" y="111"/>
                  <a:pt x="20" y="96"/>
                </a:cubicBezTo>
                <a:cubicBezTo>
                  <a:pt x="99" y="17"/>
                  <a:pt x="212" y="17"/>
                  <a:pt x="316" y="4"/>
                </a:cubicBezTo>
                <a:cubicBezTo>
                  <a:pt x="352" y="0"/>
                  <a:pt x="388" y="4"/>
                  <a:pt x="424" y="4"/>
                </a:cubicBezTo>
              </a:path>
            </a:pathLst>
          </a:custGeom>
          <a:noFill/>
          <a:ln w="12700"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8450" name="Line 22"/>
          <p:cNvSpPr>
            <a:spLocks noChangeShapeType="1"/>
          </p:cNvSpPr>
          <p:nvPr/>
        </p:nvSpPr>
        <p:spPr bwMode="auto">
          <a:xfrm>
            <a:off x="2216150" y="2689225"/>
            <a:ext cx="207963"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8452" name="Freeform 26"/>
          <p:cNvSpPr>
            <a:spLocks/>
          </p:cNvSpPr>
          <p:nvPr/>
        </p:nvSpPr>
        <p:spPr bwMode="auto">
          <a:xfrm>
            <a:off x="387350" y="4151313"/>
            <a:ext cx="550863" cy="292100"/>
          </a:xfrm>
          <a:custGeom>
            <a:avLst/>
            <a:gdLst>
              <a:gd name="T0" fmla="*/ 2147483647 w 382"/>
              <a:gd name="T1" fmla="*/ 2147483647 h 208"/>
              <a:gd name="T2" fmla="*/ 2147483647 w 382"/>
              <a:gd name="T3" fmla="*/ 2147483647 h 208"/>
              <a:gd name="T4" fmla="*/ 2147483647 w 382"/>
              <a:gd name="T5" fmla="*/ 2147483647 h 208"/>
              <a:gd name="T6" fmla="*/ 2147483647 w 382"/>
              <a:gd name="T7" fmla="*/ 2147483647 h 208"/>
              <a:gd name="T8" fmla="*/ 2147483647 w 382"/>
              <a:gd name="T9" fmla="*/ 2147483647 h 208"/>
              <a:gd name="T10" fmla="*/ 2147483647 w 382"/>
              <a:gd name="T11" fmla="*/ 2147483647 h 208"/>
              <a:gd name="T12" fmla="*/ 2147483647 w 382"/>
              <a:gd name="T13" fmla="*/ 2147483647 h 208"/>
              <a:gd name="T14" fmla="*/ 2147483647 w 382"/>
              <a:gd name="T15" fmla="*/ 2147483647 h 208"/>
              <a:gd name="T16" fmla="*/ 2147483647 w 382"/>
              <a:gd name="T17" fmla="*/ 2147483647 h 208"/>
              <a:gd name="T18" fmla="*/ 2147483647 w 382"/>
              <a:gd name="T19" fmla="*/ 2147483647 h 208"/>
              <a:gd name="T20" fmla="*/ 0 w 382"/>
              <a:gd name="T21" fmla="*/ 0 h 2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2" h="208">
                <a:moveTo>
                  <a:pt x="224" y="208"/>
                </a:moveTo>
                <a:cubicBezTo>
                  <a:pt x="225" y="184"/>
                  <a:pt x="225" y="160"/>
                  <a:pt x="228" y="136"/>
                </a:cubicBezTo>
                <a:cubicBezTo>
                  <a:pt x="230" y="122"/>
                  <a:pt x="260" y="108"/>
                  <a:pt x="260" y="108"/>
                </a:cubicBezTo>
                <a:cubicBezTo>
                  <a:pt x="298" y="111"/>
                  <a:pt x="332" y="111"/>
                  <a:pt x="364" y="132"/>
                </a:cubicBezTo>
                <a:cubicBezTo>
                  <a:pt x="371" y="143"/>
                  <a:pt x="380" y="168"/>
                  <a:pt x="380" y="168"/>
                </a:cubicBezTo>
                <a:cubicBezTo>
                  <a:pt x="376" y="189"/>
                  <a:pt x="382" y="192"/>
                  <a:pt x="364" y="200"/>
                </a:cubicBezTo>
                <a:cubicBezTo>
                  <a:pt x="356" y="203"/>
                  <a:pt x="340" y="208"/>
                  <a:pt x="340" y="208"/>
                </a:cubicBezTo>
                <a:cubicBezTo>
                  <a:pt x="270" y="203"/>
                  <a:pt x="188" y="192"/>
                  <a:pt x="128" y="152"/>
                </a:cubicBezTo>
                <a:cubicBezTo>
                  <a:pt x="108" y="139"/>
                  <a:pt x="88" y="125"/>
                  <a:pt x="68" y="112"/>
                </a:cubicBezTo>
                <a:cubicBezTo>
                  <a:pt x="60" y="107"/>
                  <a:pt x="44" y="96"/>
                  <a:pt x="44" y="96"/>
                </a:cubicBezTo>
                <a:cubicBezTo>
                  <a:pt x="26" y="69"/>
                  <a:pt x="0" y="33"/>
                  <a:pt x="0" y="0"/>
                </a:cubicBezTo>
              </a:path>
            </a:pathLst>
          </a:custGeom>
          <a:noFill/>
          <a:ln w="12700"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8453" name="Line 27"/>
          <p:cNvSpPr>
            <a:spLocks noChangeShapeType="1"/>
          </p:cNvSpPr>
          <p:nvPr/>
        </p:nvSpPr>
        <p:spPr bwMode="auto">
          <a:xfrm>
            <a:off x="831850" y="4235450"/>
            <a:ext cx="0" cy="134938"/>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D4B09358-4028-4B53-BF3D-1C7D3DCB1C59}" type="slidenum">
              <a:rPr lang="en-US"/>
              <a:pPr>
                <a:defRPr/>
              </a:pPr>
              <a:t>31</a:t>
            </a:fld>
            <a:endParaRPr lang="en-US" dirty="0"/>
          </a:p>
        </p:txBody>
      </p:sp>
      <p:sp>
        <p:nvSpPr>
          <p:cNvPr id="18448" name="Text Box 19"/>
          <p:cNvSpPr txBox="1">
            <a:spLocks noChangeArrowheads="1"/>
          </p:cNvSpPr>
          <p:nvPr/>
        </p:nvSpPr>
        <p:spPr bwMode="auto">
          <a:xfrm>
            <a:off x="2695575" y="2352675"/>
            <a:ext cx="1006475" cy="260350"/>
          </a:xfrm>
          <a:prstGeom prst="rect">
            <a:avLst/>
          </a:prstGeom>
          <a:solidFill>
            <a:srgbClr val="FFFF99"/>
          </a:solidFill>
          <a:ln w="9525">
            <a:solidFill>
              <a:schemeClr val="tx1"/>
            </a:solidFill>
            <a:miter lim="800000"/>
            <a:headEnd/>
            <a:tailEnd/>
          </a:ln>
          <a:effectLst>
            <a:outerShdw blurRad="50800" dist="63500" dir="2700000" algn="tl" rotWithShape="0">
              <a:prstClr val="black">
                <a:alpha val="40000"/>
              </a:prstClr>
            </a:outerShdw>
          </a:effec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100" dirty="0"/>
              <a:t>column index</a:t>
            </a:r>
          </a:p>
        </p:txBody>
      </p:sp>
      <p:sp>
        <p:nvSpPr>
          <p:cNvPr id="18451" name="Text Box 23"/>
          <p:cNvSpPr txBox="1">
            <a:spLocks noChangeArrowheads="1"/>
          </p:cNvSpPr>
          <p:nvPr/>
        </p:nvSpPr>
        <p:spPr bwMode="auto">
          <a:xfrm rot="-5400000">
            <a:off x="73818" y="3717132"/>
            <a:ext cx="804863" cy="260350"/>
          </a:xfrm>
          <a:prstGeom prst="rect">
            <a:avLst/>
          </a:prstGeom>
          <a:solidFill>
            <a:srgbClr val="FFFF99"/>
          </a:solidFill>
          <a:ln w="9525">
            <a:solidFill>
              <a:schemeClr val="tx1"/>
            </a:solidFill>
            <a:miter lim="800000"/>
            <a:headEnd/>
            <a:tailEnd/>
          </a:ln>
          <a:effectLst>
            <a:outerShdw blurRad="50800" dist="63500" dir="2700000" algn="tl" rotWithShape="0">
              <a:prstClr val="black">
                <a:alpha val="40000"/>
              </a:prstClr>
            </a:outerShdw>
          </a:effec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100" dirty="0"/>
              <a:t>row index</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38"/>
          <p:cNvSpPr txBox="1">
            <a:spLocks noChangeArrowheads="1"/>
          </p:cNvSpPr>
          <p:nvPr/>
        </p:nvSpPr>
        <p:spPr bwMode="auto">
          <a:xfrm>
            <a:off x="2326485" y="5018794"/>
            <a:ext cx="4436264" cy="1077206"/>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endParaRPr lang="en-US" sz="1200" dirty="0" smtClean="0"/>
          </a:p>
          <a:p>
            <a:pPr algn="ctr"/>
            <a:endParaRPr lang="en-US" sz="1200" dirty="0"/>
          </a:p>
          <a:p>
            <a:pPr algn="ctr"/>
            <a:endParaRPr lang="en-US" sz="1200" dirty="0" smtClean="0"/>
          </a:p>
          <a:p>
            <a:pPr algn="ctr"/>
            <a:endParaRPr lang="en-US" sz="1200" dirty="0"/>
          </a:p>
          <a:p>
            <a:pPr algn="ctr"/>
            <a:r>
              <a:rPr lang="en-US" sz="1600" dirty="0" smtClean="0"/>
              <a:t>                            </a:t>
            </a:r>
            <a:endParaRPr lang="en-US" sz="1600" dirty="0"/>
          </a:p>
        </p:txBody>
      </p:sp>
      <p:pic>
        <p:nvPicPr>
          <p:cNvPr id="19458" name="Picture 41" descr="Samplin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163" y="2128838"/>
            <a:ext cx="2835275"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42" descr="Sampling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2128838"/>
            <a:ext cx="2833687"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Line 31"/>
          <p:cNvSpPr>
            <a:spLocks noChangeShapeType="1"/>
          </p:cNvSpPr>
          <p:nvPr/>
        </p:nvSpPr>
        <p:spPr bwMode="auto">
          <a:xfrm rot="10800000">
            <a:off x="5897563" y="4495800"/>
            <a:ext cx="1587"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9461" name="Rectangle 3"/>
          <p:cNvSpPr>
            <a:spLocks noGrp="1" noChangeArrowheads="1"/>
          </p:cNvSpPr>
          <p:nvPr>
            <p:ph type="title"/>
          </p:nvPr>
        </p:nvSpPr>
        <p:spPr>
          <a:xfrm>
            <a:off x="457200" y="1143000"/>
            <a:ext cx="2362200" cy="723900"/>
          </a:xfrm>
        </p:spPr>
        <p:txBody>
          <a:bodyPr/>
          <a:lstStyle/>
          <a:p>
            <a:pPr algn="ctr"/>
            <a:r>
              <a:rPr lang="en-US" dirty="0" smtClean="0"/>
              <a:t>Sampling</a:t>
            </a:r>
          </a:p>
        </p:txBody>
      </p:sp>
      <p:pic>
        <p:nvPicPr>
          <p:cNvPr id="19462" name="Picture 26" descr="arrow_hir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688" y="2665413"/>
            <a:ext cx="13906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27" descr="arrow_sampl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8213" y="2665413"/>
            <a:ext cx="13906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464" name="Object 28"/>
          <p:cNvGraphicFramePr>
            <a:graphicFrameLocks noChangeAspect="1"/>
          </p:cNvGraphicFramePr>
          <p:nvPr>
            <p:extLst>
              <p:ext uri="{D42A27DB-BD31-4B8C-83A1-F6EECF244321}">
                <p14:modId xmlns:p14="http://schemas.microsoft.com/office/powerpoint/2010/main" val="3990502941"/>
              </p:ext>
            </p:extLst>
          </p:nvPr>
        </p:nvGraphicFramePr>
        <p:xfrm>
          <a:off x="7499350" y="4495800"/>
          <a:ext cx="965200" cy="457200"/>
        </p:xfrm>
        <a:graphic>
          <a:graphicData uri="http://schemas.openxmlformats.org/presentationml/2006/ole">
            <mc:AlternateContent xmlns:mc="http://schemas.openxmlformats.org/markup-compatibility/2006">
              <mc:Choice xmlns:v="urn:schemas-microsoft-com:vml" Requires="v">
                <p:oleObj spid="_x0000_s19564" name="Equation" r:id="rId8" imgW="482400" imgH="228600" progId="Equation.DSMT4">
                  <p:embed/>
                </p:oleObj>
              </mc:Choice>
              <mc:Fallback>
                <p:oleObj name="Equation" r:id="rId8" imgW="482400" imgH="228600" progId="Equation.DSMT4">
                  <p:embed/>
                  <p:pic>
                    <p:nvPicPr>
                      <p:cNvPr id="0" name="Object 28"/>
                      <p:cNvPicPr>
                        <a:picLocks noChangeAspect="1" noChangeArrowheads="1"/>
                      </p:cNvPicPr>
                      <p:nvPr/>
                    </p:nvPicPr>
                    <p:blipFill>
                      <a:blip r:embed="rId9"/>
                      <a:srcRect/>
                      <a:stretch>
                        <a:fillRect/>
                      </a:stretch>
                    </p:blipFill>
                    <p:spPr bwMode="auto">
                      <a:xfrm>
                        <a:off x="7499350" y="4495800"/>
                        <a:ext cx="965200" cy="4572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chemeClr val="tx1">
                                  <a:alpha val="50000"/>
                                </a:schemeClr>
                              </a:outerShdw>
                            </a:effectLst>
                          </a14:hiddenEffects>
                        </a:ext>
                      </a:extLst>
                    </p:spPr>
                  </p:pic>
                </p:oleObj>
              </mc:Fallback>
            </mc:AlternateContent>
          </a:graphicData>
        </a:graphic>
      </p:graphicFrame>
      <p:graphicFrame>
        <p:nvGraphicFramePr>
          <p:cNvPr id="19465" name="Object 29"/>
          <p:cNvGraphicFramePr>
            <a:graphicFrameLocks noChangeAspect="1"/>
          </p:cNvGraphicFramePr>
          <p:nvPr>
            <p:extLst>
              <p:ext uri="{D42A27DB-BD31-4B8C-83A1-F6EECF244321}">
                <p14:modId xmlns:p14="http://schemas.microsoft.com/office/powerpoint/2010/main" val="1186101510"/>
              </p:ext>
            </p:extLst>
          </p:nvPr>
        </p:nvGraphicFramePr>
        <p:xfrm>
          <a:off x="555625" y="4481513"/>
          <a:ext cx="1122363" cy="484187"/>
        </p:xfrm>
        <a:graphic>
          <a:graphicData uri="http://schemas.openxmlformats.org/presentationml/2006/ole">
            <mc:AlternateContent xmlns:mc="http://schemas.openxmlformats.org/markup-compatibility/2006">
              <mc:Choice xmlns:v="urn:schemas-microsoft-com:vml" Requires="v">
                <p:oleObj spid="_x0000_s19565" name="Equation" r:id="rId10" imgW="558720" imgH="241200" progId="Equation.DSMT4">
                  <p:embed/>
                </p:oleObj>
              </mc:Choice>
              <mc:Fallback>
                <p:oleObj name="Equation" r:id="rId10" imgW="558720" imgH="241200" progId="Equation.DSMT4">
                  <p:embed/>
                  <p:pic>
                    <p:nvPicPr>
                      <p:cNvPr id="0" name="Object 29"/>
                      <p:cNvPicPr>
                        <a:picLocks noChangeAspect="1" noChangeArrowheads="1"/>
                      </p:cNvPicPr>
                      <p:nvPr/>
                    </p:nvPicPr>
                    <p:blipFill>
                      <a:blip r:embed="rId11"/>
                      <a:srcRect/>
                      <a:stretch>
                        <a:fillRect/>
                      </a:stretch>
                    </p:blipFill>
                    <p:spPr bwMode="auto">
                      <a:xfrm>
                        <a:off x="555625" y="4481513"/>
                        <a:ext cx="1122363" cy="48418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chemeClr val="tx1">
                                  <a:alpha val="50000"/>
                                </a:schemeClr>
                              </a:outerShdw>
                            </a:effectLst>
                          </a14:hiddenEffects>
                        </a:ext>
                      </a:extLst>
                    </p:spPr>
                  </p:pic>
                </p:oleObj>
              </mc:Fallback>
            </mc:AlternateContent>
          </a:graphicData>
        </a:graphic>
      </p:graphicFrame>
      <p:sp>
        <p:nvSpPr>
          <p:cNvPr id="19466" name="Line 30"/>
          <p:cNvSpPr>
            <a:spLocks noChangeShapeType="1"/>
          </p:cNvSpPr>
          <p:nvPr/>
        </p:nvSpPr>
        <p:spPr bwMode="auto">
          <a:xfrm>
            <a:off x="3302000" y="44958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9467" name="Text Box 33"/>
          <p:cNvSpPr txBox="1">
            <a:spLocks noChangeArrowheads="1"/>
          </p:cNvSpPr>
          <p:nvPr/>
        </p:nvSpPr>
        <p:spPr bwMode="auto">
          <a:xfrm>
            <a:off x="228600" y="5105400"/>
            <a:ext cx="177482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latin typeface="Arial" charset="0"/>
              </a:rPr>
              <a:t>continuous image</a:t>
            </a:r>
          </a:p>
        </p:txBody>
      </p:sp>
      <p:sp>
        <p:nvSpPr>
          <p:cNvPr id="19468" name="Text Box 34"/>
          <p:cNvSpPr txBox="1">
            <a:spLocks noChangeArrowheads="1"/>
          </p:cNvSpPr>
          <p:nvPr/>
        </p:nvSpPr>
        <p:spPr bwMode="auto">
          <a:xfrm>
            <a:off x="7202488" y="5105400"/>
            <a:ext cx="1560512"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latin typeface="Arial" charset="0"/>
              </a:rPr>
              <a:t>sampled image</a:t>
            </a:r>
          </a:p>
        </p:txBody>
      </p:sp>
      <p:sp>
        <p:nvSpPr>
          <p:cNvPr id="19470" name="Text Box 38"/>
          <p:cNvSpPr txBox="1">
            <a:spLocks noChangeArrowheads="1"/>
          </p:cNvSpPr>
          <p:nvPr/>
        </p:nvSpPr>
        <p:spPr bwMode="auto">
          <a:xfrm>
            <a:off x="6534150" y="1214438"/>
            <a:ext cx="2076450" cy="58102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t>Take the average within each square.</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1DDEEB6C-38C5-4393-82B2-F07117B9C031}" type="slidenum">
              <a:rPr lang="en-US"/>
              <a:pPr>
                <a:defRPr/>
              </a:pPr>
              <a:t>32</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179589593"/>
              </p:ext>
            </p:extLst>
          </p:nvPr>
        </p:nvGraphicFramePr>
        <p:xfrm>
          <a:off x="5613400" y="3314700"/>
          <a:ext cx="914400" cy="198438"/>
        </p:xfrm>
        <a:graphic>
          <a:graphicData uri="http://schemas.openxmlformats.org/presentationml/2006/ole">
            <mc:AlternateContent xmlns:mc="http://schemas.openxmlformats.org/markup-compatibility/2006">
              <mc:Choice xmlns:v="urn:schemas-microsoft-com:vml" Requires="v">
                <p:oleObj spid="_x0000_s19566"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5613400" y="3314700"/>
                        <a:ext cx="914400" cy="19843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09345461"/>
              </p:ext>
            </p:extLst>
          </p:nvPr>
        </p:nvGraphicFramePr>
        <p:xfrm>
          <a:off x="2423857" y="5062397"/>
          <a:ext cx="4241520" cy="990000"/>
        </p:xfrm>
        <a:graphic>
          <a:graphicData uri="http://schemas.openxmlformats.org/presentationml/2006/ole">
            <mc:AlternateContent xmlns:mc="http://schemas.openxmlformats.org/markup-compatibility/2006">
              <mc:Choice xmlns:v="urn:schemas-microsoft-com:vml" Requires="v">
                <p:oleObj spid="_x0000_s19567" name="Equation" r:id="rId14" imgW="2120760" imgH="495000" progId="Equation.DSMT4">
                  <p:embed/>
                </p:oleObj>
              </mc:Choice>
              <mc:Fallback>
                <p:oleObj name="Equation" r:id="rId14" imgW="2120760" imgH="495000" progId="Equation.DSMT4">
                  <p:embed/>
                  <p:pic>
                    <p:nvPicPr>
                      <p:cNvPr id="0" name=""/>
                      <p:cNvPicPr/>
                      <p:nvPr/>
                    </p:nvPicPr>
                    <p:blipFill>
                      <a:blip r:embed="rId15"/>
                      <a:stretch>
                        <a:fillRect/>
                      </a:stretch>
                    </p:blipFill>
                    <p:spPr>
                      <a:xfrm>
                        <a:off x="2423857" y="5062397"/>
                        <a:ext cx="4241520" cy="990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044" descr="Sampling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163" y="2128838"/>
            <a:ext cx="2835275"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1045" descr="Sampling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2128838"/>
            <a:ext cx="2833687"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1028" descr="arrow_hir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688" y="2665413"/>
            <a:ext cx="13906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029" descr="arrow_sampl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8213" y="2665413"/>
            <a:ext cx="13906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Line 1034"/>
          <p:cNvSpPr>
            <a:spLocks noChangeShapeType="1"/>
          </p:cNvSpPr>
          <p:nvPr/>
        </p:nvSpPr>
        <p:spPr bwMode="auto">
          <a:xfrm rot="10800000">
            <a:off x="5897563" y="4495800"/>
            <a:ext cx="1587"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0490" name="Text Box 1035"/>
          <p:cNvSpPr txBox="1">
            <a:spLocks noChangeArrowheads="1"/>
          </p:cNvSpPr>
          <p:nvPr/>
        </p:nvSpPr>
        <p:spPr bwMode="auto">
          <a:xfrm>
            <a:off x="228600" y="5105400"/>
            <a:ext cx="177482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latin typeface="Arial" charset="0"/>
              </a:rPr>
              <a:t>continuous image</a:t>
            </a:r>
          </a:p>
        </p:txBody>
      </p:sp>
      <p:sp>
        <p:nvSpPr>
          <p:cNvPr id="20491" name="Text Box 1036"/>
          <p:cNvSpPr txBox="1">
            <a:spLocks noChangeArrowheads="1"/>
          </p:cNvSpPr>
          <p:nvPr/>
        </p:nvSpPr>
        <p:spPr bwMode="auto">
          <a:xfrm>
            <a:off x="7202488" y="5105400"/>
            <a:ext cx="1560512"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latin typeface="Arial" charset="0"/>
              </a:rPr>
              <a:t>sampled image</a:t>
            </a:r>
          </a:p>
        </p:txBody>
      </p:sp>
      <p:sp>
        <p:nvSpPr>
          <p:cNvPr id="20494" name="Line 1033"/>
          <p:cNvSpPr>
            <a:spLocks noChangeShapeType="1"/>
          </p:cNvSpPr>
          <p:nvPr/>
        </p:nvSpPr>
        <p:spPr bwMode="auto">
          <a:xfrm>
            <a:off x="3302000" y="44958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0495" name="Rectangle 1041"/>
          <p:cNvSpPr>
            <a:spLocks noChangeArrowheads="1"/>
          </p:cNvSpPr>
          <p:nvPr/>
        </p:nvSpPr>
        <p:spPr bwMode="auto">
          <a:xfrm>
            <a:off x="7872413" y="3027363"/>
            <a:ext cx="77787" cy="809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BFA217FA-8506-417F-B819-F5E7CB6091C4}" type="slidenum">
              <a:rPr lang="en-US"/>
              <a:pPr>
                <a:defRPr/>
              </a:pPr>
              <a:t>33</a:t>
            </a:fld>
            <a:endParaRPr lang="en-US" dirty="0"/>
          </a:p>
        </p:txBody>
      </p:sp>
      <p:sp>
        <p:nvSpPr>
          <p:cNvPr id="26" name="Text Box 38"/>
          <p:cNvSpPr txBox="1">
            <a:spLocks noChangeArrowheads="1"/>
          </p:cNvSpPr>
          <p:nvPr/>
        </p:nvSpPr>
        <p:spPr bwMode="auto">
          <a:xfrm>
            <a:off x="2326485" y="5018794"/>
            <a:ext cx="4436264" cy="1077206"/>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endParaRPr lang="en-US" sz="1200" dirty="0" smtClean="0"/>
          </a:p>
          <a:p>
            <a:pPr algn="ctr"/>
            <a:endParaRPr lang="en-US" sz="1200" dirty="0"/>
          </a:p>
          <a:p>
            <a:pPr algn="ctr"/>
            <a:endParaRPr lang="en-US" sz="1200" dirty="0" smtClean="0"/>
          </a:p>
          <a:p>
            <a:pPr algn="ctr"/>
            <a:endParaRPr lang="en-US" sz="1200" dirty="0"/>
          </a:p>
          <a:p>
            <a:pPr algn="ctr"/>
            <a:r>
              <a:rPr lang="en-US" sz="1600" dirty="0" smtClean="0"/>
              <a:t>                            </a:t>
            </a:r>
            <a:endParaRPr lang="en-US" sz="1600" dirty="0"/>
          </a:p>
        </p:txBody>
      </p:sp>
      <p:sp>
        <p:nvSpPr>
          <p:cNvPr id="27" name="Rectangle 3"/>
          <p:cNvSpPr txBox="1">
            <a:spLocks noChangeArrowheads="1"/>
          </p:cNvSpPr>
          <p:nvPr/>
        </p:nvSpPr>
        <p:spPr bwMode="auto">
          <a:xfrm>
            <a:off x="457200" y="1143000"/>
            <a:ext cx="23622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ctr"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imes New Roman" pitchFamily="18" charset="0"/>
              </a:defRPr>
            </a:lvl2pPr>
            <a:lvl3pPr algn="l" rtl="0" eaLnBrk="0" fontAlgn="base" hangingPunct="0">
              <a:spcBef>
                <a:spcPct val="0"/>
              </a:spcBef>
              <a:spcAft>
                <a:spcPct val="0"/>
              </a:spcAft>
              <a:defRPr sz="4000">
                <a:solidFill>
                  <a:schemeClr val="tx2"/>
                </a:solidFill>
                <a:latin typeface="Times New Roman" pitchFamily="18" charset="0"/>
              </a:defRPr>
            </a:lvl3pPr>
            <a:lvl4pPr algn="l" rtl="0" eaLnBrk="0" fontAlgn="base" hangingPunct="0">
              <a:spcBef>
                <a:spcPct val="0"/>
              </a:spcBef>
              <a:spcAft>
                <a:spcPct val="0"/>
              </a:spcAft>
              <a:defRPr sz="4000">
                <a:solidFill>
                  <a:schemeClr val="tx2"/>
                </a:solidFill>
                <a:latin typeface="Times New Roman" pitchFamily="18" charset="0"/>
              </a:defRPr>
            </a:lvl4pPr>
            <a:lvl5pPr algn="l" rtl="0" eaLnBrk="0" fontAlgn="base" hangingPunct="0">
              <a:spcBef>
                <a:spcPct val="0"/>
              </a:spcBef>
              <a:spcAft>
                <a:spcPct val="0"/>
              </a:spcAft>
              <a:defRPr sz="4000">
                <a:solidFill>
                  <a:schemeClr val="tx2"/>
                </a:solidFill>
                <a:latin typeface="Times New Roman" pitchFamily="18" charset="0"/>
              </a:defRPr>
            </a:lvl5pPr>
            <a:lvl6pPr marL="457200" algn="l" rtl="0" eaLnBrk="0" fontAlgn="base" hangingPunct="0">
              <a:spcBef>
                <a:spcPct val="0"/>
              </a:spcBef>
              <a:spcAft>
                <a:spcPct val="0"/>
              </a:spcAft>
              <a:defRPr sz="4000">
                <a:solidFill>
                  <a:schemeClr val="tx2"/>
                </a:solidFill>
                <a:latin typeface="Times New Roman" pitchFamily="18" charset="0"/>
              </a:defRPr>
            </a:lvl6pPr>
            <a:lvl7pPr marL="914400" algn="l" rtl="0" eaLnBrk="0" fontAlgn="base" hangingPunct="0">
              <a:spcBef>
                <a:spcPct val="0"/>
              </a:spcBef>
              <a:spcAft>
                <a:spcPct val="0"/>
              </a:spcAft>
              <a:defRPr sz="4000">
                <a:solidFill>
                  <a:schemeClr val="tx2"/>
                </a:solidFill>
                <a:latin typeface="Times New Roman" pitchFamily="18" charset="0"/>
              </a:defRPr>
            </a:lvl7pPr>
            <a:lvl8pPr marL="1371600" algn="l" rtl="0" eaLnBrk="0" fontAlgn="base" hangingPunct="0">
              <a:spcBef>
                <a:spcPct val="0"/>
              </a:spcBef>
              <a:spcAft>
                <a:spcPct val="0"/>
              </a:spcAft>
              <a:defRPr sz="4000">
                <a:solidFill>
                  <a:schemeClr val="tx2"/>
                </a:solidFill>
                <a:latin typeface="Times New Roman" pitchFamily="18" charset="0"/>
              </a:defRPr>
            </a:lvl8pPr>
            <a:lvl9pPr marL="1828800" algn="l" rtl="0" eaLnBrk="0" fontAlgn="base" hangingPunct="0">
              <a:spcBef>
                <a:spcPct val="0"/>
              </a:spcBef>
              <a:spcAft>
                <a:spcPct val="0"/>
              </a:spcAft>
              <a:defRPr sz="4000">
                <a:solidFill>
                  <a:schemeClr val="tx2"/>
                </a:solidFill>
                <a:latin typeface="Times New Roman" pitchFamily="18" charset="0"/>
              </a:defRPr>
            </a:lvl9pPr>
          </a:lstStyle>
          <a:p>
            <a:pPr algn="ctr"/>
            <a:r>
              <a:rPr lang="en-US" kern="0" smtClean="0"/>
              <a:t>Sampling</a:t>
            </a:r>
            <a:endParaRPr lang="en-US" kern="0" dirty="0" smtClean="0"/>
          </a:p>
        </p:txBody>
      </p:sp>
      <p:graphicFrame>
        <p:nvGraphicFramePr>
          <p:cNvPr id="28" name="Object 28"/>
          <p:cNvGraphicFramePr>
            <a:graphicFrameLocks noChangeAspect="1"/>
          </p:cNvGraphicFramePr>
          <p:nvPr>
            <p:extLst>
              <p:ext uri="{D42A27DB-BD31-4B8C-83A1-F6EECF244321}">
                <p14:modId xmlns:p14="http://schemas.microsoft.com/office/powerpoint/2010/main" val="2829365090"/>
              </p:ext>
            </p:extLst>
          </p:nvPr>
        </p:nvGraphicFramePr>
        <p:xfrm>
          <a:off x="7499350" y="4495800"/>
          <a:ext cx="965200" cy="457200"/>
        </p:xfrm>
        <a:graphic>
          <a:graphicData uri="http://schemas.openxmlformats.org/presentationml/2006/ole">
            <mc:AlternateContent xmlns:mc="http://schemas.openxmlformats.org/markup-compatibility/2006">
              <mc:Choice xmlns:v="urn:schemas-microsoft-com:vml" Requires="v">
                <p:oleObj spid="_x0000_s20583" name="Equation" r:id="rId8" imgW="482400" imgH="228600" progId="Equation.DSMT4">
                  <p:embed/>
                </p:oleObj>
              </mc:Choice>
              <mc:Fallback>
                <p:oleObj name="Equation" r:id="rId8" imgW="482400" imgH="228600" progId="Equation.DSMT4">
                  <p:embed/>
                  <p:pic>
                    <p:nvPicPr>
                      <p:cNvPr id="0" name=""/>
                      <p:cNvPicPr>
                        <a:picLocks noChangeAspect="1" noChangeArrowheads="1"/>
                      </p:cNvPicPr>
                      <p:nvPr/>
                    </p:nvPicPr>
                    <p:blipFill>
                      <a:blip r:embed="rId9"/>
                      <a:srcRect/>
                      <a:stretch>
                        <a:fillRect/>
                      </a:stretch>
                    </p:blipFill>
                    <p:spPr bwMode="auto">
                      <a:xfrm>
                        <a:off x="7499350" y="4495800"/>
                        <a:ext cx="965200" cy="4572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chemeClr val="tx1">
                                  <a:alpha val="50000"/>
                                </a:schemeClr>
                              </a:outerShdw>
                            </a:effectLst>
                          </a14:hiddenEffects>
                        </a:ext>
                      </a:extLst>
                    </p:spPr>
                  </p:pic>
                </p:oleObj>
              </mc:Fallback>
            </mc:AlternateContent>
          </a:graphicData>
        </a:graphic>
      </p:graphicFrame>
      <p:graphicFrame>
        <p:nvGraphicFramePr>
          <p:cNvPr id="29" name="Object 29"/>
          <p:cNvGraphicFramePr>
            <a:graphicFrameLocks noChangeAspect="1"/>
          </p:cNvGraphicFramePr>
          <p:nvPr>
            <p:extLst>
              <p:ext uri="{D42A27DB-BD31-4B8C-83A1-F6EECF244321}">
                <p14:modId xmlns:p14="http://schemas.microsoft.com/office/powerpoint/2010/main" val="2383958953"/>
              </p:ext>
            </p:extLst>
          </p:nvPr>
        </p:nvGraphicFramePr>
        <p:xfrm>
          <a:off x="555625" y="4481513"/>
          <a:ext cx="1122363" cy="484187"/>
        </p:xfrm>
        <a:graphic>
          <a:graphicData uri="http://schemas.openxmlformats.org/presentationml/2006/ole">
            <mc:AlternateContent xmlns:mc="http://schemas.openxmlformats.org/markup-compatibility/2006">
              <mc:Choice xmlns:v="urn:schemas-microsoft-com:vml" Requires="v">
                <p:oleObj spid="_x0000_s20584" name="Equation" r:id="rId10" imgW="558720" imgH="241200" progId="Equation.DSMT4">
                  <p:embed/>
                </p:oleObj>
              </mc:Choice>
              <mc:Fallback>
                <p:oleObj name="Equation" r:id="rId10" imgW="558720" imgH="241200" progId="Equation.DSMT4">
                  <p:embed/>
                  <p:pic>
                    <p:nvPicPr>
                      <p:cNvPr id="0" name=""/>
                      <p:cNvPicPr>
                        <a:picLocks noChangeAspect="1" noChangeArrowheads="1"/>
                      </p:cNvPicPr>
                      <p:nvPr/>
                    </p:nvPicPr>
                    <p:blipFill>
                      <a:blip r:embed="rId11"/>
                      <a:srcRect/>
                      <a:stretch>
                        <a:fillRect/>
                      </a:stretch>
                    </p:blipFill>
                    <p:spPr bwMode="auto">
                      <a:xfrm>
                        <a:off x="555625" y="4481513"/>
                        <a:ext cx="1122363" cy="48418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chemeClr val="tx1">
                                  <a:alpha val="50000"/>
                                </a:schemeClr>
                              </a:outerShdw>
                            </a:effectLst>
                          </a14:hiddenEffects>
                        </a:ext>
                      </a:extLst>
                    </p:spPr>
                  </p:pic>
                </p:oleObj>
              </mc:Fallback>
            </mc:AlternateContent>
          </a:graphicData>
        </a:graphic>
      </p:graphicFrame>
      <p:sp>
        <p:nvSpPr>
          <p:cNvPr id="30" name="Text Box 38"/>
          <p:cNvSpPr txBox="1">
            <a:spLocks noChangeArrowheads="1"/>
          </p:cNvSpPr>
          <p:nvPr/>
        </p:nvSpPr>
        <p:spPr bwMode="auto">
          <a:xfrm>
            <a:off x="6534150" y="1214438"/>
            <a:ext cx="2076450" cy="58102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t>Take the average within each square.</a:t>
            </a:r>
          </a:p>
        </p:txBody>
      </p:sp>
      <p:graphicFrame>
        <p:nvGraphicFramePr>
          <p:cNvPr id="31" name="Object 30"/>
          <p:cNvGraphicFramePr>
            <a:graphicFrameLocks noChangeAspect="1"/>
          </p:cNvGraphicFramePr>
          <p:nvPr>
            <p:extLst>
              <p:ext uri="{D42A27DB-BD31-4B8C-83A1-F6EECF244321}">
                <p14:modId xmlns:p14="http://schemas.microsoft.com/office/powerpoint/2010/main" val="1604834544"/>
              </p:ext>
            </p:extLst>
          </p:nvPr>
        </p:nvGraphicFramePr>
        <p:xfrm>
          <a:off x="2423857" y="5062397"/>
          <a:ext cx="4241520" cy="990000"/>
        </p:xfrm>
        <a:graphic>
          <a:graphicData uri="http://schemas.openxmlformats.org/presentationml/2006/ole">
            <mc:AlternateContent xmlns:mc="http://schemas.openxmlformats.org/markup-compatibility/2006">
              <mc:Choice xmlns:v="urn:schemas-microsoft-com:vml" Requires="v">
                <p:oleObj spid="_x0000_s20585" name="Equation" r:id="rId12" imgW="2120760" imgH="495000" progId="Equation.DSMT4">
                  <p:embed/>
                </p:oleObj>
              </mc:Choice>
              <mc:Fallback>
                <p:oleObj name="Equation" r:id="rId12" imgW="2120760" imgH="495000" progId="Equation.DSMT4">
                  <p:embed/>
                  <p:pic>
                    <p:nvPicPr>
                      <p:cNvPr id="0" name=""/>
                      <p:cNvPicPr/>
                      <p:nvPr/>
                    </p:nvPicPr>
                    <p:blipFill>
                      <a:blip r:embed="rId13"/>
                      <a:stretch>
                        <a:fillRect/>
                      </a:stretch>
                    </p:blipFill>
                    <p:spPr>
                      <a:xfrm>
                        <a:off x="2423857" y="5062397"/>
                        <a:ext cx="4241520" cy="990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1029" descr="arrow_hir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8" y="2665413"/>
            <a:ext cx="13906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1030" descr="arrow_sampl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8213" y="2665413"/>
            <a:ext cx="13906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509" name="Object 1031"/>
          <p:cNvGraphicFramePr>
            <a:graphicFrameLocks noChangeAspect="1"/>
          </p:cNvGraphicFramePr>
          <p:nvPr>
            <p:extLst>
              <p:ext uri="{D42A27DB-BD31-4B8C-83A1-F6EECF244321}">
                <p14:modId xmlns:p14="http://schemas.microsoft.com/office/powerpoint/2010/main" val="1559016441"/>
              </p:ext>
            </p:extLst>
          </p:nvPr>
        </p:nvGraphicFramePr>
        <p:xfrm>
          <a:off x="7499350" y="4495800"/>
          <a:ext cx="965200" cy="457200"/>
        </p:xfrm>
        <a:graphic>
          <a:graphicData uri="http://schemas.openxmlformats.org/presentationml/2006/ole">
            <mc:AlternateContent xmlns:mc="http://schemas.openxmlformats.org/markup-compatibility/2006">
              <mc:Choice xmlns:v="urn:schemas-microsoft-com:vml" Requires="v">
                <p:oleObj spid="_x0000_s21606" name="Equation" r:id="rId6" imgW="482400" imgH="228600" progId="Equation.DSMT4">
                  <p:embed/>
                </p:oleObj>
              </mc:Choice>
              <mc:Fallback>
                <p:oleObj name="Equation" r:id="rId6" imgW="482400" imgH="228600" progId="Equation.DSMT4">
                  <p:embed/>
                  <p:pic>
                    <p:nvPicPr>
                      <p:cNvPr id="0" name="Object 1031"/>
                      <p:cNvPicPr>
                        <a:picLocks noChangeAspect="1" noChangeArrowheads="1"/>
                      </p:cNvPicPr>
                      <p:nvPr/>
                    </p:nvPicPr>
                    <p:blipFill>
                      <a:blip r:embed="rId7"/>
                      <a:srcRect/>
                      <a:stretch>
                        <a:fillRect/>
                      </a:stretch>
                    </p:blipFill>
                    <p:spPr bwMode="auto">
                      <a:xfrm>
                        <a:off x="7499350" y="4495800"/>
                        <a:ext cx="965200" cy="4572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chemeClr val="tx1">
                                  <a:alpha val="50000"/>
                                </a:schemeClr>
                              </a:outerShdw>
                            </a:effectLst>
                          </a14:hiddenEffects>
                        </a:ext>
                      </a:extLst>
                    </p:spPr>
                  </p:pic>
                </p:oleObj>
              </mc:Fallback>
            </mc:AlternateContent>
          </a:graphicData>
        </a:graphic>
      </p:graphicFrame>
      <p:sp>
        <p:nvSpPr>
          <p:cNvPr id="21511" name="Text Box 1034"/>
          <p:cNvSpPr txBox="1">
            <a:spLocks noChangeArrowheads="1"/>
          </p:cNvSpPr>
          <p:nvPr/>
        </p:nvSpPr>
        <p:spPr bwMode="auto">
          <a:xfrm>
            <a:off x="228600" y="5105400"/>
            <a:ext cx="177482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latin typeface="Arial" charset="0"/>
              </a:rPr>
              <a:t>continuous image</a:t>
            </a:r>
          </a:p>
        </p:txBody>
      </p:sp>
      <p:sp>
        <p:nvSpPr>
          <p:cNvPr id="21512" name="Text Box 1035"/>
          <p:cNvSpPr txBox="1">
            <a:spLocks noChangeArrowheads="1"/>
          </p:cNvSpPr>
          <p:nvPr/>
        </p:nvSpPr>
        <p:spPr bwMode="auto">
          <a:xfrm>
            <a:off x="7202488" y="5105400"/>
            <a:ext cx="1560512"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latin typeface="Arial" charset="0"/>
              </a:rPr>
              <a:t>sampled image</a:t>
            </a:r>
          </a:p>
        </p:txBody>
      </p:sp>
      <p:pic>
        <p:nvPicPr>
          <p:cNvPr id="21515" name="Picture 1039" descr="Sampling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0575" y="2219325"/>
            <a:ext cx="2486025"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1040" descr="Sampling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9788" y="2219325"/>
            <a:ext cx="2486025"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Line 1038"/>
          <p:cNvSpPr>
            <a:spLocks noChangeShapeType="1"/>
          </p:cNvSpPr>
          <p:nvPr/>
        </p:nvSpPr>
        <p:spPr bwMode="auto">
          <a:xfrm>
            <a:off x="3302000" y="44958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518" name="Line 1033"/>
          <p:cNvSpPr>
            <a:spLocks noChangeShapeType="1"/>
          </p:cNvSpPr>
          <p:nvPr/>
        </p:nvSpPr>
        <p:spPr bwMode="auto">
          <a:xfrm rot="10800000">
            <a:off x="5897563" y="4495800"/>
            <a:ext cx="1587"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F0B314B3-EC53-42D1-8EB0-21C365D29B61}" type="slidenum">
              <a:rPr lang="en-US"/>
              <a:pPr>
                <a:defRPr/>
              </a:pPr>
              <a:t>34</a:t>
            </a:fld>
            <a:endParaRPr lang="en-US" dirty="0"/>
          </a:p>
        </p:txBody>
      </p:sp>
      <p:sp>
        <p:nvSpPr>
          <p:cNvPr id="19" name="Text Box 38"/>
          <p:cNvSpPr txBox="1">
            <a:spLocks noChangeArrowheads="1"/>
          </p:cNvSpPr>
          <p:nvPr/>
        </p:nvSpPr>
        <p:spPr bwMode="auto">
          <a:xfrm>
            <a:off x="2326485" y="5018794"/>
            <a:ext cx="4436264" cy="1077206"/>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endParaRPr lang="en-US" sz="1200" dirty="0" smtClean="0"/>
          </a:p>
          <a:p>
            <a:pPr algn="ctr"/>
            <a:endParaRPr lang="en-US" sz="1200" dirty="0"/>
          </a:p>
          <a:p>
            <a:pPr algn="ctr"/>
            <a:endParaRPr lang="en-US" sz="1200" dirty="0" smtClean="0"/>
          </a:p>
          <a:p>
            <a:pPr algn="ctr"/>
            <a:endParaRPr lang="en-US" sz="1200" dirty="0"/>
          </a:p>
          <a:p>
            <a:pPr algn="ctr"/>
            <a:r>
              <a:rPr lang="en-US" sz="1600" dirty="0" smtClean="0"/>
              <a:t>                            </a:t>
            </a:r>
            <a:endParaRPr lang="en-US" sz="1600" dirty="0"/>
          </a:p>
        </p:txBody>
      </p:sp>
      <p:sp>
        <p:nvSpPr>
          <p:cNvPr id="20" name="Rectangle 3"/>
          <p:cNvSpPr txBox="1">
            <a:spLocks noChangeArrowheads="1"/>
          </p:cNvSpPr>
          <p:nvPr/>
        </p:nvSpPr>
        <p:spPr bwMode="auto">
          <a:xfrm>
            <a:off x="457200" y="1143000"/>
            <a:ext cx="23622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989" tIns="45994" rIns="91989" bIns="45994" numCol="1" anchor="ctr"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imes New Roman" pitchFamily="18" charset="0"/>
              </a:defRPr>
            </a:lvl2pPr>
            <a:lvl3pPr algn="l" rtl="0" eaLnBrk="0" fontAlgn="base" hangingPunct="0">
              <a:spcBef>
                <a:spcPct val="0"/>
              </a:spcBef>
              <a:spcAft>
                <a:spcPct val="0"/>
              </a:spcAft>
              <a:defRPr sz="4000">
                <a:solidFill>
                  <a:schemeClr val="tx2"/>
                </a:solidFill>
                <a:latin typeface="Times New Roman" pitchFamily="18" charset="0"/>
              </a:defRPr>
            </a:lvl3pPr>
            <a:lvl4pPr algn="l" rtl="0" eaLnBrk="0" fontAlgn="base" hangingPunct="0">
              <a:spcBef>
                <a:spcPct val="0"/>
              </a:spcBef>
              <a:spcAft>
                <a:spcPct val="0"/>
              </a:spcAft>
              <a:defRPr sz="4000">
                <a:solidFill>
                  <a:schemeClr val="tx2"/>
                </a:solidFill>
                <a:latin typeface="Times New Roman" pitchFamily="18" charset="0"/>
              </a:defRPr>
            </a:lvl4pPr>
            <a:lvl5pPr algn="l" rtl="0" eaLnBrk="0" fontAlgn="base" hangingPunct="0">
              <a:spcBef>
                <a:spcPct val="0"/>
              </a:spcBef>
              <a:spcAft>
                <a:spcPct val="0"/>
              </a:spcAft>
              <a:defRPr sz="4000">
                <a:solidFill>
                  <a:schemeClr val="tx2"/>
                </a:solidFill>
                <a:latin typeface="Times New Roman" pitchFamily="18" charset="0"/>
              </a:defRPr>
            </a:lvl5pPr>
            <a:lvl6pPr marL="457200" algn="l" rtl="0" eaLnBrk="0" fontAlgn="base" hangingPunct="0">
              <a:spcBef>
                <a:spcPct val="0"/>
              </a:spcBef>
              <a:spcAft>
                <a:spcPct val="0"/>
              </a:spcAft>
              <a:defRPr sz="4000">
                <a:solidFill>
                  <a:schemeClr val="tx2"/>
                </a:solidFill>
                <a:latin typeface="Times New Roman" pitchFamily="18" charset="0"/>
              </a:defRPr>
            </a:lvl6pPr>
            <a:lvl7pPr marL="914400" algn="l" rtl="0" eaLnBrk="0" fontAlgn="base" hangingPunct="0">
              <a:spcBef>
                <a:spcPct val="0"/>
              </a:spcBef>
              <a:spcAft>
                <a:spcPct val="0"/>
              </a:spcAft>
              <a:defRPr sz="4000">
                <a:solidFill>
                  <a:schemeClr val="tx2"/>
                </a:solidFill>
                <a:latin typeface="Times New Roman" pitchFamily="18" charset="0"/>
              </a:defRPr>
            </a:lvl7pPr>
            <a:lvl8pPr marL="1371600" algn="l" rtl="0" eaLnBrk="0" fontAlgn="base" hangingPunct="0">
              <a:spcBef>
                <a:spcPct val="0"/>
              </a:spcBef>
              <a:spcAft>
                <a:spcPct val="0"/>
              </a:spcAft>
              <a:defRPr sz="4000">
                <a:solidFill>
                  <a:schemeClr val="tx2"/>
                </a:solidFill>
                <a:latin typeface="Times New Roman" pitchFamily="18" charset="0"/>
              </a:defRPr>
            </a:lvl8pPr>
            <a:lvl9pPr marL="1828800" algn="l" rtl="0" eaLnBrk="0" fontAlgn="base" hangingPunct="0">
              <a:spcBef>
                <a:spcPct val="0"/>
              </a:spcBef>
              <a:spcAft>
                <a:spcPct val="0"/>
              </a:spcAft>
              <a:defRPr sz="4000">
                <a:solidFill>
                  <a:schemeClr val="tx2"/>
                </a:solidFill>
                <a:latin typeface="Times New Roman" pitchFamily="18" charset="0"/>
              </a:defRPr>
            </a:lvl9pPr>
          </a:lstStyle>
          <a:p>
            <a:pPr algn="ctr"/>
            <a:r>
              <a:rPr lang="en-US" kern="0" smtClean="0"/>
              <a:t>Sampling</a:t>
            </a:r>
            <a:endParaRPr lang="en-US" kern="0" dirty="0" smtClean="0"/>
          </a:p>
        </p:txBody>
      </p:sp>
      <p:graphicFrame>
        <p:nvGraphicFramePr>
          <p:cNvPr id="21" name="Object 29"/>
          <p:cNvGraphicFramePr>
            <a:graphicFrameLocks noChangeAspect="1"/>
          </p:cNvGraphicFramePr>
          <p:nvPr>
            <p:extLst>
              <p:ext uri="{D42A27DB-BD31-4B8C-83A1-F6EECF244321}">
                <p14:modId xmlns:p14="http://schemas.microsoft.com/office/powerpoint/2010/main" val="1406713658"/>
              </p:ext>
            </p:extLst>
          </p:nvPr>
        </p:nvGraphicFramePr>
        <p:xfrm>
          <a:off x="555625" y="4481513"/>
          <a:ext cx="1122363" cy="484187"/>
        </p:xfrm>
        <a:graphic>
          <a:graphicData uri="http://schemas.openxmlformats.org/presentationml/2006/ole">
            <mc:AlternateContent xmlns:mc="http://schemas.openxmlformats.org/markup-compatibility/2006">
              <mc:Choice xmlns:v="urn:schemas-microsoft-com:vml" Requires="v">
                <p:oleObj spid="_x0000_s21607" name="Equation" r:id="rId10" imgW="558720" imgH="241200" progId="Equation.DSMT4">
                  <p:embed/>
                </p:oleObj>
              </mc:Choice>
              <mc:Fallback>
                <p:oleObj name="Equation" r:id="rId10" imgW="558720" imgH="241200" progId="Equation.DSMT4">
                  <p:embed/>
                  <p:pic>
                    <p:nvPicPr>
                      <p:cNvPr id="0" name=""/>
                      <p:cNvPicPr>
                        <a:picLocks noChangeAspect="1" noChangeArrowheads="1"/>
                      </p:cNvPicPr>
                      <p:nvPr/>
                    </p:nvPicPr>
                    <p:blipFill>
                      <a:blip r:embed="rId11"/>
                      <a:srcRect/>
                      <a:stretch>
                        <a:fillRect/>
                      </a:stretch>
                    </p:blipFill>
                    <p:spPr bwMode="auto">
                      <a:xfrm>
                        <a:off x="555625" y="4481513"/>
                        <a:ext cx="1122363" cy="48418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chemeClr val="tx1">
                                  <a:alpha val="50000"/>
                                </a:schemeClr>
                              </a:outerShdw>
                            </a:effectLst>
                          </a14:hiddenEffects>
                        </a:ext>
                      </a:extLst>
                    </p:spPr>
                  </p:pic>
                </p:oleObj>
              </mc:Fallback>
            </mc:AlternateContent>
          </a:graphicData>
        </a:graphic>
      </p:graphicFrame>
      <p:sp>
        <p:nvSpPr>
          <p:cNvPr id="22" name="Text Box 38"/>
          <p:cNvSpPr txBox="1">
            <a:spLocks noChangeArrowheads="1"/>
          </p:cNvSpPr>
          <p:nvPr/>
        </p:nvSpPr>
        <p:spPr bwMode="auto">
          <a:xfrm>
            <a:off x="6534150" y="1214438"/>
            <a:ext cx="2076450" cy="58102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t>Take the average within each square.</a:t>
            </a:r>
          </a:p>
        </p:txBody>
      </p:sp>
      <p:graphicFrame>
        <p:nvGraphicFramePr>
          <p:cNvPr id="23" name="Object 22"/>
          <p:cNvGraphicFramePr>
            <a:graphicFrameLocks noChangeAspect="1"/>
          </p:cNvGraphicFramePr>
          <p:nvPr>
            <p:extLst>
              <p:ext uri="{D42A27DB-BD31-4B8C-83A1-F6EECF244321}">
                <p14:modId xmlns:p14="http://schemas.microsoft.com/office/powerpoint/2010/main" val="793098692"/>
              </p:ext>
            </p:extLst>
          </p:nvPr>
        </p:nvGraphicFramePr>
        <p:xfrm>
          <a:off x="2423857" y="5062397"/>
          <a:ext cx="4241520" cy="990000"/>
        </p:xfrm>
        <a:graphic>
          <a:graphicData uri="http://schemas.openxmlformats.org/presentationml/2006/ole">
            <mc:AlternateContent xmlns:mc="http://schemas.openxmlformats.org/markup-compatibility/2006">
              <mc:Choice xmlns:v="urn:schemas-microsoft-com:vml" Requires="v">
                <p:oleObj spid="_x0000_s21608" name="Equation" r:id="rId12" imgW="2120760" imgH="495000" progId="Equation.DSMT4">
                  <p:embed/>
                </p:oleObj>
              </mc:Choice>
              <mc:Fallback>
                <p:oleObj name="Equation" r:id="rId12" imgW="2120760" imgH="495000" progId="Equation.DSMT4">
                  <p:embed/>
                  <p:pic>
                    <p:nvPicPr>
                      <p:cNvPr id="0" name=""/>
                      <p:cNvPicPr/>
                      <p:nvPr/>
                    </p:nvPicPr>
                    <p:blipFill>
                      <a:blip r:embed="rId13"/>
                      <a:stretch>
                        <a:fillRect/>
                      </a:stretch>
                    </p:blipFill>
                    <p:spPr>
                      <a:xfrm>
                        <a:off x="2423857" y="5062397"/>
                        <a:ext cx="4241520" cy="990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6" descr="Sampling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788" y="2219325"/>
            <a:ext cx="2486025"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15" descr="Sampling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0575" y="2219325"/>
            <a:ext cx="2486025"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3" descr="arrow_hir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688" y="2665413"/>
            <a:ext cx="13906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4" descr="arrow_sampl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8213" y="2665413"/>
            <a:ext cx="13906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 Box 7"/>
          <p:cNvSpPr txBox="1">
            <a:spLocks noChangeArrowheads="1"/>
          </p:cNvSpPr>
          <p:nvPr/>
        </p:nvSpPr>
        <p:spPr bwMode="auto">
          <a:xfrm>
            <a:off x="228600" y="5105400"/>
            <a:ext cx="177482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latin typeface="Arial" charset="0"/>
              </a:rPr>
              <a:t>continuous image</a:t>
            </a:r>
          </a:p>
        </p:txBody>
      </p:sp>
      <p:sp>
        <p:nvSpPr>
          <p:cNvPr id="22538" name="Text Box 8"/>
          <p:cNvSpPr txBox="1">
            <a:spLocks noChangeArrowheads="1"/>
          </p:cNvSpPr>
          <p:nvPr/>
        </p:nvSpPr>
        <p:spPr bwMode="auto">
          <a:xfrm>
            <a:off x="7202488" y="5105400"/>
            <a:ext cx="1560512"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latin typeface="Arial" charset="0"/>
              </a:rPr>
              <a:t>sampled image</a:t>
            </a:r>
          </a:p>
        </p:txBody>
      </p:sp>
      <p:sp>
        <p:nvSpPr>
          <p:cNvPr id="22541" name="Line 13"/>
          <p:cNvSpPr>
            <a:spLocks noChangeShapeType="1"/>
          </p:cNvSpPr>
          <p:nvPr/>
        </p:nvSpPr>
        <p:spPr bwMode="auto">
          <a:xfrm>
            <a:off x="3302000" y="4495800"/>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2542" name="Line 14"/>
          <p:cNvSpPr>
            <a:spLocks noChangeShapeType="1"/>
          </p:cNvSpPr>
          <p:nvPr/>
        </p:nvSpPr>
        <p:spPr bwMode="auto">
          <a:xfrm rot="10800000">
            <a:off x="5897563" y="4495800"/>
            <a:ext cx="1587"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01BD3468-A9E3-4A25-A4F9-48C45CF9CE3C}" type="slidenum">
              <a:rPr lang="en-US"/>
              <a:pPr>
                <a:defRPr/>
              </a:pPr>
              <a:t>35</a:t>
            </a:fld>
            <a:endParaRPr lang="en-US" dirty="0"/>
          </a:p>
        </p:txBody>
      </p:sp>
      <p:sp>
        <p:nvSpPr>
          <p:cNvPr id="19" name="Text Box 38"/>
          <p:cNvSpPr txBox="1">
            <a:spLocks noChangeArrowheads="1"/>
          </p:cNvSpPr>
          <p:nvPr/>
        </p:nvSpPr>
        <p:spPr bwMode="auto">
          <a:xfrm>
            <a:off x="2326485" y="5018794"/>
            <a:ext cx="4436264" cy="1077206"/>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endParaRPr lang="en-US" sz="1200" dirty="0" smtClean="0"/>
          </a:p>
          <a:p>
            <a:pPr algn="ctr"/>
            <a:endParaRPr lang="en-US" sz="1200" dirty="0"/>
          </a:p>
          <a:p>
            <a:pPr algn="ctr"/>
            <a:endParaRPr lang="en-US" sz="1200" dirty="0" smtClean="0"/>
          </a:p>
          <a:p>
            <a:pPr algn="ctr"/>
            <a:endParaRPr lang="en-US" sz="1200" dirty="0"/>
          </a:p>
          <a:p>
            <a:pPr algn="ctr"/>
            <a:r>
              <a:rPr lang="en-US" sz="1600" dirty="0" smtClean="0"/>
              <a:t>                            </a:t>
            </a:r>
            <a:endParaRPr lang="en-US" sz="1600" dirty="0"/>
          </a:p>
        </p:txBody>
      </p:sp>
      <p:sp>
        <p:nvSpPr>
          <p:cNvPr id="20" name="Rectangle 3"/>
          <p:cNvSpPr>
            <a:spLocks noGrp="1" noChangeArrowheads="1"/>
          </p:cNvSpPr>
          <p:nvPr>
            <p:ph type="title"/>
          </p:nvPr>
        </p:nvSpPr>
        <p:spPr>
          <a:xfrm>
            <a:off x="457200" y="1143000"/>
            <a:ext cx="2362200" cy="723900"/>
          </a:xfrm>
        </p:spPr>
        <p:txBody>
          <a:bodyPr/>
          <a:lstStyle/>
          <a:p>
            <a:pPr algn="ctr"/>
            <a:r>
              <a:rPr lang="en-US" dirty="0" smtClean="0"/>
              <a:t>Sampling</a:t>
            </a:r>
          </a:p>
        </p:txBody>
      </p:sp>
      <p:graphicFrame>
        <p:nvGraphicFramePr>
          <p:cNvPr id="21" name="Object 28"/>
          <p:cNvGraphicFramePr>
            <a:graphicFrameLocks noChangeAspect="1"/>
          </p:cNvGraphicFramePr>
          <p:nvPr>
            <p:extLst>
              <p:ext uri="{D42A27DB-BD31-4B8C-83A1-F6EECF244321}">
                <p14:modId xmlns:p14="http://schemas.microsoft.com/office/powerpoint/2010/main" val="2829365090"/>
              </p:ext>
            </p:extLst>
          </p:nvPr>
        </p:nvGraphicFramePr>
        <p:xfrm>
          <a:off x="7499350" y="4495800"/>
          <a:ext cx="965200" cy="457200"/>
        </p:xfrm>
        <a:graphic>
          <a:graphicData uri="http://schemas.openxmlformats.org/presentationml/2006/ole">
            <mc:AlternateContent xmlns:mc="http://schemas.openxmlformats.org/markup-compatibility/2006">
              <mc:Choice xmlns:v="urn:schemas-microsoft-com:vml" Requires="v">
                <p:oleObj spid="_x0000_s22630" name="Equation" r:id="rId8" imgW="482400" imgH="228600" progId="Equation.DSMT4">
                  <p:embed/>
                </p:oleObj>
              </mc:Choice>
              <mc:Fallback>
                <p:oleObj name="Equation" r:id="rId8" imgW="482400" imgH="228600" progId="Equation.DSMT4">
                  <p:embed/>
                  <p:pic>
                    <p:nvPicPr>
                      <p:cNvPr id="0" name=""/>
                      <p:cNvPicPr>
                        <a:picLocks noChangeAspect="1" noChangeArrowheads="1"/>
                      </p:cNvPicPr>
                      <p:nvPr/>
                    </p:nvPicPr>
                    <p:blipFill>
                      <a:blip r:embed="rId9"/>
                      <a:srcRect/>
                      <a:stretch>
                        <a:fillRect/>
                      </a:stretch>
                    </p:blipFill>
                    <p:spPr bwMode="auto">
                      <a:xfrm>
                        <a:off x="7499350" y="4495800"/>
                        <a:ext cx="965200" cy="4572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chemeClr val="tx1">
                                  <a:alpha val="50000"/>
                                </a:schemeClr>
                              </a:outerShdw>
                            </a:effectLst>
                          </a14:hiddenEffects>
                        </a:ext>
                      </a:extLst>
                    </p:spPr>
                  </p:pic>
                </p:oleObj>
              </mc:Fallback>
            </mc:AlternateContent>
          </a:graphicData>
        </a:graphic>
      </p:graphicFrame>
      <p:graphicFrame>
        <p:nvGraphicFramePr>
          <p:cNvPr id="22" name="Object 29"/>
          <p:cNvGraphicFramePr>
            <a:graphicFrameLocks noChangeAspect="1"/>
          </p:cNvGraphicFramePr>
          <p:nvPr>
            <p:extLst>
              <p:ext uri="{D42A27DB-BD31-4B8C-83A1-F6EECF244321}">
                <p14:modId xmlns:p14="http://schemas.microsoft.com/office/powerpoint/2010/main" val="2383958953"/>
              </p:ext>
            </p:extLst>
          </p:nvPr>
        </p:nvGraphicFramePr>
        <p:xfrm>
          <a:off x="555625" y="4481513"/>
          <a:ext cx="1122363" cy="484187"/>
        </p:xfrm>
        <a:graphic>
          <a:graphicData uri="http://schemas.openxmlformats.org/presentationml/2006/ole">
            <mc:AlternateContent xmlns:mc="http://schemas.openxmlformats.org/markup-compatibility/2006">
              <mc:Choice xmlns:v="urn:schemas-microsoft-com:vml" Requires="v">
                <p:oleObj spid="_x0000_s22631" name="Equation" r:id="rId10" imgW="558720" imgH="241200" progId="Equation.DSMT4">
                  <p:embed/>
                </p:oleObj>
              </mc:Choice>
              <mc:Fallback>
                <p:oleObj name="Equation" r:id="rId10" imgW="558720" imgH="241200" progId="Equation.DSMT4">
                  <p:embed/>
                  <p:pic>
                    <p:nvPicPr>
                      <p:cNvPr id="0" name=""/>
                      <p:cNvPicPr>
                        <a:picLocks noChangeAspect="1" noChangeArrowheads="1"/>
                      </p:cNvPicPr>
                      <p:nvPr/>
                    </p:nvPicPr>
                    <p:blipFill>
                      <a:blip r:embed="rId11"/>
                      <a:srcRect/>
                      <a:stretch>
                        <a:fillRect/>
                      </a:stretch>
                    </p:blipFill>
                    <p:spPr bwMode="auto">
                      <a:xfrm>
                        <a:off x="555625" y="4481513"/>
                        <a:ext cx="1122363" cy="48418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chemeClr val="tx1">
                                  <a:alpha val="50000"/>
                                </a:schemeClr>
                              </a:outerShdw>
                            </a:effectLst>
                          </a14:hiddenEffects>
                        </a:ext>
                      </a:extLst>
                    </p:spPr>
                  </p:pic>
                </p:oleObj>
              </mc:Fallback>
            </mc:AlternateContent>
          </a:graphicData>
        </a:graphic>
      </p:graphicFrame>
      <p:sp>
        <p:nvSpPr>
          <p:cNvPr id="23" name="Text Box 38"/>
          <p:cNvSpPr txBox="1">
            <a:spLocks noChangeArrowheads="1"/>
          </p:cNvSpPr>
          <p:nvPr/>
        </p:nvSpPr>
        <p:spPr bwMode="auto">
          <a:xfrm>
            <a:off x="6534150" y="1214438"/>
            <a:ext cx="2076450" cy="58102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1600" dirty="0"/>
              <a:t>Take the average within each square.</a:t>
            </a:r>
          </a:p>
        </p:txBody>
      </p:sp>
      <p:graphicFrame>
        <p:nvGraphicFramePr>
          <p:cNvPr id="24" name="Object 23"/>
          <p:cNvGraphicFramePr>
            <a:graphicFrameLocks noChangeAspect="1"/>
          </p:cNvGraphicFramePr>
          <p:nvPr>
            <p:extLst>
              <p:ext uri="{D42A27DB-BD31-4B8C-83A1-F6EECF244321}">
                <p14:modId xmlns:p14="http://schemas.microsoft.com/office/powerpoint/2010/main" val="1604834544"/>
              </p:ext>
            </p:extLst>
          </p:nvPr>
        </p:nvGraphicFramePr>
        <p:xfrm>
          <a:off x="2423857" y="5062397"/>
          <a:ext cx="4241520" cy="990000"/>
        </p:xfrm>
        <a:graphic>
          <a:graphicData uri="http://schemas.openxmlformats.org/presentationml/2006/ole">
            <mc:AlternateContent xmlns:mc="http://schemas.openxmlformats.org/markup-compatibility/2006">
              <mc:Choice xmlns:v="urn:schemas-microsoft-com:vml" Requires="v">
                <p:oleObj spid="_x0000_s22632" name="Equation" r:id="rId12" imgW="2120760" imgH="495000" progId="Equation.DSMT4">
                  <p:embed/>
                </p:oleObj>
              </mc:Choice>
              <mc:Fallback>
                <p:oleObj name="Equation" r:id="rId12" imgW="2120760" imgH="495000" progId="Equation.DSMT4">
                  <p:embed/>
                  <p:pic>
                    <p:nvPicPr>
                      <p:cNvPr id="0" name=""/>
                      <p:cNvPicPr/>
                      <p:nvPr/>
                    </p:nvPicPr>
                    <p:blipFill>
                      <a:blip r:embed="rId13"/>
                      <a:stretch>
                        <a:fillRect/>
                      </a:stretch>
                    </p:blipFill>
                    <p:spPr>
                      <a:xfrm>
                        <a:off x="2423857" y="5062397"/>
                        <a:ext cx="4241520" cy="990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quarter" idx="10"/>
          </p:nvPr>
        </p:nvSpPr>
        <p:spPr/>
        <p:txBody>
          <a:bodyPr/>
          <a:lstStyle/>
          <a:p>
            <a:pPr>
              <a:defRPr/>
            </a:pPr>
            <a:r>
              <a:rPr lang="en-US" smtClean="0"/>
              <a:t>15 Septermber 2016</a:t>
            </a:r>
            <a:endParaRPr lang="en-US" dirty="0"/>
          </a:p>
        </p:txBody>
      </p:sp>
      <p:sp>
        <p:nvSpPr>
          <p:cNvPr id="4" name="Footer Placeholder 3"/>
          <p:cNvSpPr>
            <a:spLocks noGrp="1"/>
          </p:cNvSpPr>
          <p:nvPr>
            <p:ph type="ftr" sz="quarter" idx="11"/>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12"/>
          </p:nvPr>
        </p:nvSpPr>
        <p:spPr/>
        <p:txBody>
          <a:bodyPr/>
          <a:lstStyle/>
          <a:p>
            <a:pPr>
              <a:defRPr/>
            </a:pPr>
            <a:fld id="{32AE7D0E-2582-411F-BEC0-9E121B667FB3}" type="slidenum">
              <a:rPr lang="en-US" smtClean="0"/>
              <a:pPr>
                <a:defRPr/>
              </a:pPr>
              <a:t>36</a:t>
            </a:fld>
            <a:endParaRPr lang="en-US" dirty="0"/>
          </a:p>
        </p:txBody>
      </p:sp>
      <p:sp>
        <p:nvSpPr>
          <p:cNvPr id="23557" name="Rectangle 2"/>
          <p:cNvSpPr>
            <a:spLocks noGrp="1" noChangeArrowheads="1"/>
          </p:cNvSpPr>
          <p:nvPr>
            <p:ph type="title"/>
          </p:nvPr>
        </p:nvSpPr>
        <p:spPr>
          <a:xfrm>
            <a:off x="415925" y="1143000"/>
            <a:ext cx="7770813" cy="723900"/>
          </a:xfrm>
        </p:spPr>
        <p:txBody>
          <a:bodyPr/>
          <a:lstStyle/>
          <a:p>
            <a:r>
              <a:rPr lang="en-US" sz="3200" dirty="0" smtClean="0"/>
              <a:t>Digital Image Formation: Quantization</a:t>
            </a:r>
          </a:p>
        </p:txBody>
      </p:sp>
      <p:pic>
        <p:nvPicPr>
          <p:cNvPr id="23558" name="Picture 4" descr="quantization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425" y="2219325"/>
            <a:ext cx="3614738"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 Box 5"/>
          <p:cNvSpPr txBox="1">
            <a:spLocks noChangeArrowheads="1"/>
          </p:cNvSpPr>
          <p:nvPr/>
        </p:nvSpPr>
        <p:spPr bwMode="auto">
          <a:xfrm>
            <a:off x="2946400" y="5446713"/>
            <a:ext cx="3251200" cy="463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03" tIns="41000" rIns="82003" bIns="41000">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2500" dirty="0">
                <a:latin typeface="Arial" charset="0"/>
              </a:rPr>
              <a:t>continuous color input</a:t>
            </a:r>
          </a:p>
        </p:txBody>
      </p:sp>
      <p:sp>
        <p:nvSpPr>
          <p:cNvPr id="23560" name="Text Box 6"/>
          <p:cNvSpPr txBox="1">
            <a:spLocks noChangeArrowheads="1"/>
          </p:cNvSpPr>
          <p:nvPr/>
        </p:nvSpPr>
        <p:spPr bwMode="auto">
          <a:xfrm rot="-5400000">
            <a:off x="727869" y="3547269"/>
            <a:ext cx="3024188" cy="463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03" tIns="41000" rIns="82003" bIns="41000">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2500" dirty="0">
                <a:latin typeface="Arial" charset="0"/>
              </a:rPr>
              <a:t>discrete color output</a:t>
            </a:r>
          </a:p>
        </p:txBody>
      </p:sp>
      <p:sp>
        <p:nvSpPr>
          <p:cNvPr id="23561" name="Rectangle 7"/>
          <p:cNvSpPr>
            <a:spLocks noChangeArrowheads="1"/>
          </p:cNvSpPr>
          <p:nvPr/>
        </p:nvSpPr>
        <p:spPr bwMode="auto">
          <a:xfrm>
            <a:off x="5611813" y="3556000"/>
            <a:ext cx="3048000" cy="1244600"/>
          </a:xfrm>
          <a:prstGeom prst="rect">
            <a:avLst/>
          </a:pr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lIns="92000" tIns="46000" rIns="92000" bIns="46000" anchor="ctr">
            <a:spAutoFit/>
          </a:bodyPr>
          <a:lstStyle/>
          <a:p>
            <a:r>
              <a:rPr lang="en-US" sz="2500" dirty="0">
                <a:latin typeface="Times New Roman" pitchFamily="18" charset="0"/>
              </a:rPr>
              <a:t>continuous colors mapped to a finite, discrete set of colors.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98463" y="1371600"/>
            <a:ext cx="3276600" cy="723900"/>
          </a:xfrm>
          <a:effectLst/>
        </p:spPr>
        <p:txBody>
          <a:bodyPr/>
          <a:lstStyle/>
          <a:p>
            <a:r>
              <a:rPr lang="en-US" dirty="0" smtClean="0"/>
              <a:t>Digital Image</a:t>
            </a:r>
          </a:p>
        </p:txBody>
      </p:sp>
      <p:pic>
        <p:nvPicPr>
          <p:cNvPr id="6147" name="Picture 5" descr="pix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263" y="2303463"/>
            <a:ext cx="6230937" cy="36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 Box 6"/>
          <p:cNvSpPr txBox="1">
            <a:spLocks noChangeArrowheads="1"/>
          </p:cNvSpPr>
          <p:nvPr/>
        </p:nvSpPr>
        <p:spPr bwMode="auto">
          <a:xfrm>
            <a:off x="398463" y="2608263"/>
            <a:ext cx="2209800" cy="132080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lIns="91418" tIns="45709" rIns="91418" bIns="45709">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2000" dirty="0">
                <a:latin typeface="Arial" charset="0"/>
              </a:rPr>
              <a:t>a grid of squares, each of which contains a single color</a:t>
            </a:r>
          </a:p>
        </p:txBody>
      </p:sp>
      <p:sp>
        <p:nvSpPr>
          <p:cNvPr id="6149" name="Text Box 8"/>
          <p:cNvSpPr txBox="1">
            <a:spLocks noChangeArrowheads="1"/>
          </p:cNvSpPr>
          <p:nvPr/>
        </p:nvSpPr>
        <p:spPr bwMode="auto">
          <a:xfrm>
            <a:off x="398463" y="4437063"/>
            <a:ext cx="2209800" cy="101600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lIns="91418" tIns="45709" rIns="91418" bIns="45709">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2000" dirty="0">
                <a:latin typeface="Arial" charset="0"/>
              </a:rPr>
              <a:t>each square is called a pixel (for </a:t>
            </a:r>
            <a:r>
              <a:rPr lang="en-US" sz="2000" i="1" dirty="0">
                <a:latin typeface="Arial" charset="0"/>
              </a:rPr>
              <a:t>picture element</a:t>
            </a:r>
            <a:r>
              <a:rPr lang="en-US" sz="2000" dirty="0">
                <a:latin typeface="Arial" charset="0"/>
              </a:rPr>
              <a:t>)</a:t>
            </a:r>
          </a:p>
        </p:txBody>
      </p:sp>
      <p:sp>
        <p:nvSpPr>
          <p:cNvPr id="6150" name="Text Box 9"/>
          <p:cNvSpPr txBox="1">
            <a:spLocks noChangeArrowheads="1"/>
          </p:cNvSpPr>
          <p:nvPr/>
        </p:nvSpPr>
        <p:spPr bwMode="auto">
          <a:xfrm>
            <a:off x="4724400" y="1295400"/>
            <a:ext cx="3886200" cy="915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8" tIns="45709" rIns="91418" bIns="45709">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r>
              <a:rPr lang="en-US" sz="1800" dirty="0">
                <a:latin typeface="Arial" charset="0"/>
              </a:rPr>
              <a:t>Color images have 3 values per pixel; monochrome images have 1 value per pixel.</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37881CD8-E82C-4EF7-81B3-2FD23880B830}" type="slidenum">
              <a:rPr lang="en-US"/>
              <a:pPr>
                <a:defRPr/>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865188" y="2209800"/>
            <a:ext cx="7391400" cy="3478213"/>
          </a:xfrm>
        </p:spPr>
        <p:txBody>
          <a:bodyPr/>
          <a:lstStyle/>
          <a:p>
            <a:pPr>
              <a:lnSpc>
                <a:spcPct val="90000"/>
              </a:lnSpc>
            </a:pPr>
            <a:r>
              <a:rPr lang="en-US" dirty="0" smtClean="0">
                <a:solidFill>
                  <a:schemeClr val="tx2"/>
                </a:solidFill>
                <a:latin typeface="Times New Roman" pitchFamily="18" charset="0"/>
              </a:rPr>
              <a:t>A digital image, </a:t>
            </a:r>
            <a:r>
              <a:rPr lang="en-US" b="1" dirty="0" smtClean="0">
                <a:solidFill>
                  <a:schemeClr val="tx2"/>
                </a:solidFill>
                <a:latin typeface="Times New Roman" pitchFamily="18" charset="0"/>
              </a:rPr>
              <a:t>I</a:t>
            </a:r>
            <a:r>
              <a:rPr lang="en-US" dirty="0" smtClean="0">
                <a:solidFill>
                  <a:schemeClr val="tx2"/>
                </a:solidFill>
                <a:latin typeface="Times New Roman" pitchFamily="18" charset="0"/>
              </a:rPr>
              <a:t>, is a mapping from a 2D grid of uniformly spaced discrete points, {</a:t>
            </a:r>
            <a:r>
              <a:rPr lang="en-US" b="1" dirty="0" smtClean="0">
                <a:solidFill>
                  <a:schemeClr val="tx2"/>
                </a:solidFill>
                <a:latin typeface="Times New Roman" pitchFamily="18" charset="0"/>
              </a:rPr>
              <a:t>p</a:t>
            </a:r>
            <a:r>
              <a:rPr lang="en-US" i="1" dirty="0" smtClean="0">
                <a:solidFill>
                  <a:schemeClr val="tx2"/>
                </a:solidFill>
                <a:latin typeface="Times New Roman" pitchFamily="18" charset="0"/>
              </a:rPr>
              <a:t> = </a:t>
            </a:r>
            <a:r>
              <a:rPr lang="en-US" dirty="0" smtClean="0">
                <a:solidFill>
                  <a:schemeClr val="tx2"/>
                </a:solidFill>
                <a:latin typeface="Times New Roman" pitchFamily="18" charset="0"/>
              </a:rPr>
              <a:t>(</a:t>
            </a:r>
            <a:r>
              <a:rPr lang="en-US" i="1" dirty="0" smtClean="0">
                <a:solidFill>
                  <a:schemeClr val="tx2"/>
                </a:solidFill>
                <a:latin typeface="Times New Roman" pitchFamily="18" charset="0"/>
              </a:rPr>
              <a:t>r,c</a:t>
            </a:r>
            <a:r>
              <a:rPr lang="en-US" dirty="0" smtClean="0">
                <a:solidFill>
                  <a:schemeClr val="tx2"/>
                </a:solidFill>
                <a:latin typeface="Times New Roman" pitchFamily="18" charset="0"/>
              </a:rPr>
              <a:t>)}, into a set of positive integer values, {</a:t>
            </a:r>
            <a:r>
              <a:rPr lang="en-US" b="1" dirty="0" smtClean="0">
                <a:solidFill>
                  <a:schemeClr val="tx2"/>
                </a:solidFill>
                <a:latin typeface="Times New Roman" pitchFamily="18" charset="0"/>
              </a:rPr>
              <a:t>I</a:t>
            </a:r>
            <a:r>
              <a:rPr lang="en-US" dirty="0" smtClean="0">
                <a:solidFill>
                  <a:schemeClr val="tx2"/>
                </a:solidFill>
                <a:latin typeface="Times New Roman" pitchFamily="18" charset="0"/>
              </a:rPr>
              <a:t>(</a:t>
            </a:r>
            <a:r>
              <a:rPr lang="en-US" sz="1200" dirty="0" smtClean="0">
                <a:solidFill>
                  <a:schemeClr val="tx2"/>
                </a:solidFill>
                <a:latin typeface="Times New Roman" pitchFamily="18" charset="0"/>
              </a:rPr>
              <a:t> </a:t>
            </a:r>
            <a:r>
              <a:rPr lang="en-US" b="1" dirty="0" smtClean="0">
                <a:solidFill>
                  <a:schemeClr val="tx2"/>
                </a:solidFill>
                <a:latin typeface="Times New Roman" pitchFamily="18" charset="0"/>
              </a:rPr>
              <a:t>p</a:t>
            </a:r>
            <a:r>
              <a:rPr lang="en-US" dirty="0" smtClean="0">
                <a:solidFill>
                  <a:schemeClr val="tx2"/>
                </a:solidFill>
                <a:latin typeface="Times New Roman" pitchFamily="18" charset="0"/>
              </a:rPr>
              <a:t>)}, or a set of vector values, </a:t>
            </a:r>
            <a:r>
              <a:rPr lang="en-US" i="1" dirty="0" smtClean="0">
                <a:solidFill>
                  <a:schemeClr val="tx2"/>
                </a:solidFill>
                <a:latin typeface="Times New Roman" pitchFamily="18" charset="0"/>
              </a:rPr>
              <a:t>e.g., </a:t>
            </a:r>
            <a:r>
              <a:rPr lang="en-US" dirty="0" smtClean="0">
                <a:solidFill>
                  <a:schemeClr val="tx2"/>
                </a:solidFill>
                <a:latin typeface="Times New Roman" pitchFamily="18" charset="0"/>
              </a:rPr>
              <a:t>{[</a:t>
            </a:r>
            <a:r>
              <a:rPr lang="en-US" b="1" dirty="0" smtClean="0">
                <a:solidFill>
                  <a:schemeClr val="tx2"/>
                </a:solidFill>
                <a:latin typeface="Times New Roman" pitchFamily="18" charset="0"/>
              </a:rPr>
              <a:t>R</a:t>
            </a:r>
            <a:r>
              <a:rPr lang="en-US" b="1" dirty="0" smtClean="0"/>
              <a:t> </a:t>
            </a:r>
            <a:r>
              <a:rPr lang="en-US" b="1" dirty="0" smtClean="0">
                <a:solidFill>
                  <a:schemeClr val="tx2"/>
                </a:solidFill>
                <a:latin typeface="Times New Roman" pitchFamily="18" charset="0"/>
              </a:rPr>
              <a:t>G</a:t>
            </a:r>
            <a:r>
              <a:rPr lang="en-US" b="1" dirty="0" smtClean="0">
                <a:cs typeface="Arial" charset="0"/>
              </a:rPr>
              <a:t> </a:t>
            </a:r>
            <a:r>
              <a:rPr lang="en-US" b="1" dirty="0" smtClean="0">
                <a:solidFill>
                  <a:schemeClr val="tx2"/>
                </a:solidFill>
                <a:latin typeface="Times New Roman" pitchFamily="18" charset="0"/>
              </a:rPr>
              <a:t>B</a:t>
            </a:r>
            <a:r>
              <a:rPr lang="en-US" dirty="0" smtClean="0">
                <a:solidFill>
                  <a:schemeClr val="tx2"/>
                </a:solidFill>
                <a:latin typeface="Times New Roman" pitchFamily="18" charset="0"/>
              </a:rPr>
              <a:t>]</a:t>
            </a:r>
            <a:r>
              <a:rPr lang="en-US" baseline="30000" dirty="0" smtClean="0">
                <a:solidFill>
                  <a:schemeClr val="tx2"/>
                </a:solidFill>
              </a:rPr>
              <a:t>T</a:t>
            </a:r>
            <a:r>
              <a:rPr lang="en-US" dirty="0" smtClean="0">
                <a:solidFill>
                  <a:schemeClr val="tx2"/>
                </a:solidFill>
                <a:latin typeface="Times New Roman" pitchFamily="18" charset="0"/>
              </a:rPr>
              <a:t>(</a:t>
            </a:r>
            <a:r>
              <a:rPr lang="en-US" sz="1200" dirty="0" smtClean="0">
                <a:solidFill>
                  <a:schemeClr val="tx2"/>
                </a:solidFill>
                <a:latin typeface="Times New Roman" pitchFamily="18" charset="0"/>
              </a:rPr>
              <a:t> </a:t>
            </a:r>
            <a:r>
              <a:rPr lang="en-US" b="1" dirty="0" smtClean="0">
                <a:solidFill>
                  <a:schemeClr val="tx2"/>
                </a:solidFill>
                <a:latin typeface="Times New Roman" pitchFamily="18" charset="0"/>
              </a:rPr>
              <a:t>p</a:t>
            </a:r>
            <a:r>
              <a:rPr lang="en-US" dirty="0" smtClean="0">
                <a:solidFill>
                  <a:schemeClr val="tx2"/>
                </a:solidFill>
                <a:latin typeface="Times New Roman" pitchFamily="18" charset="0"/>
              </a:rPr>
              <a:t>)}</a:t>
            </a:r>
            <a:r>
              <a:rPr lang="en-US" i="1" dirty="0" smtClean="0">
                <a:solidFill>
                  <a:schemeClr val="tx2"/>
                </a:solidFill>
                <a:latin typeface="Times New Roman" pitchFamily="18" charset="0"/>
              </a:rPr>
              <a:t>.</a:t>
            </a:r>
          </a:p>
          <a:p>
            <a:pPr>
              <a:lnSpc>
                <a:spcPct val="90000"/>
              </a:lnSpc>
            </a:pPr>
            <a:r>
              <a:rPr lang="en-US" dirty="0" smtClean="0">
                <a:solidFill>
                  <a:schemeClr val="tx2"/>
                </a:solidFill>
                <a:latin typeface="Times New Roman" pitchFamily="18" charset="0"/>
              </a:rPr>
              <a:t>At each column location in each row of </a:t>
            </a:r>
            <a:r>
              <a:rPr lang="en-US" b="1" dirty="0" smtClean="0">
                <a:solidFill>
                  <a:schemeClr val="tx2"/>
                </a:solidFill>
                <a:latin typeface="Times New Roman" pitchFamily="18" charset="0"/>
              </a:rPr>
              <a:t>I</a:t>
            </a:r>
            <a:r>
              <a:rPr lang="en-US" dirty="0" smtClean="0">
                <a:solidFill>
                  <a:schemeClr val="tx2"/>
                </a:solidFill>
                <a:latin typeface="Times New Roman" pitchFamily="18" charset="0"/>
              </a:rPr>
              <a:t> there is a value.</a:t>
            </a:r>
            <a:endParaRPr lang="en-US" i="1" dirty="0" smtClean="0">
              <a:solidFill>
                <a:schemeClr val="tx2"/>
              </a:solidFill>
              <a:latin typeface="Times New Roman" pitchFamily="18" charset="0"/>
            </a:endParaRPr>
          </a:p>
          <a:p>
            <a:pPr>
              <a:lnSpc>
                <a:spcPct val="90000"/>
              </a:lnSpc>
            </a:pPr>
            <a:r>
              <a:rPr lang="en-US" dirty="0" smtClean="0">
                <a:solidFill>
                  <a:schemeClr val="tx2"/>
                </a:solidFill>
                <a:latin typeface="Times New Roman" pitchFamily="18" charset="0"/>
              </a:rPr>
              <a:t>The pair ( </a:t>
            </a:r>
            <a:r>
              <a:rPr lang="en-US" b="1" dirty="0" smtClean="0">
                <a:solidFill>
                  <a:schemeClr val="tx2"/>
                </a:solidFill>
                <a:latin typeface="Times New Roman" pitchFamily="18" charset="0"/>
              </a:rPr>
              <a:t>p</a:t>
            </a:r>
            <a:r>
              <a:rPr lang="en-US" i="1" dirty="0" smtClean="0">
                <a:solidFill>
                  <a:schemeClr val="tx2"/>
                </a:solidFill>
                <a:latin typeface="Times New Roman" pitchFamily="18" charset="0"/>
              </a:rPr>
              <a:t>,</a:t>
            </a:r>
            <a:r>
              <a:rPr lang="en-US" b="1" dirty="0" smtClean="0">
                <a:solidFill>
                  <a:schemeClr val="tx2"/>
                </a:solidFill>
                <a:latin typeface="Times New Roman" pitchFamily="18" charset="0"/>
              </a:rPr>
              <a:t> I</a:t>
            </a:r>
            <a:r>
              <a:rPr lang="en-US" dirty="0" smtClean="0">
                <a:solidFill>
                  <a:schemeClr val="tx2"/>
                </a:solidFill>
                <a:latin typeface="Times New Roman" pitchFamily="18" charset="0"/>
              </a:rPr>
              <a:t>(</a:t>
            </a:r>
            <a:r>
              <a:rPr lang="en-US" sz="1200" dirty="0" smtClean="0">
                <a:solidFill>
                  <a:schemeClr val="tx2"/>
                </a:solidFill>
                <a:latin typeface="Times New Roman" pitchFamily="18" charset="0"/>
              </a:rPr>
              <a:t> </a:t>
            </a:r>
            <a:r>
              <a:rPr lang="en-US" b="1" dirty="0" smtClean="0">
                <a:solidFill>
                  <a:schemeClr val="tx2"/>
                </a:solidFill>
                <a:latin typeface="Times New Roman" pitchFamily="18" charset="0"/>
              </a:rPr>
              <a:t>p</a:t>
            </a:r>
            <a:r>
              <a:rPr lang="en-US" dirty="0" smtClean="0">
                <a:solidFill>
                  <a:schemeClr val="tx2"/>
                </a:solidFill>
                <a:latin typeface="Times New Roman" pitchFamily="18" charset="0"/>
              </a:rPr>
              <a:t>)</a:t>
            </a:r>
            <a:r>
              <a:rPr lang="en-US" i="1" dirty="0" smtClean="0">
                <a:solidFill>
                  <a:schemeClr val="tx2"/>
                </a:solidFill>
                <a:latin typeface="Times New Roman" pitchFamily="18" charset="0"/>
              </a:rPr>
              <a:t> </a:t>
            </a:r>
            <a:r>
              <a:rPr lang="en-US" dirty="0" smtClean="0">
                <a:solidFill>
                  <a:schemeClr val="tx2"/>
                </a:solidFill>
                <a:latin typeface="Times New Roman" pitchFamily="18" charset="0"/>
              </a:rPr>
              <a:t>) is called a “pixel” (for </a:t>
            </a:r>
            <a:r>
              <a:rPr lang="en-US" i="1" dirty="0" smtClean="0">
                <a:solidFill>
                  <a:schemeClr val="tx2"/>
                </a:solidFill>
                <a:latin typeface="Times New Roman" pitchFamily="18" charset="0"/>
              </a:rPr>
              <a:t>picture element</a:t>
            </a:r>
            <a:r>
              <a:rPr lang="en-US" dirty="0" smtClean="0">
                <a:solidFill>
                  <a:schemeClr val="tx2"/>
                </a:solidFill>
                <a:latin typeface="Times New Roman" pitchFamily="18" charset="0"/>
              </a:rPr>
              <a:t>).</a:t>
            </a:r>
          </a:p>
        </p:txBody>
      </p:sp>
      <p:sp>
        <p:nvSpPr>
          <p:cNvPr id="7171" name="Rectangle 5"/>
          <p:cNvSpPr>
            <a:spLocks noGrp="1" noChangeArrowheads="1"/>
          </p:cNvSpPr>
          <p:nvPr>
            <p:ph type="title"/>
          </p:nvPr>
        </p:nvSpPr>
        <p:spPr>
          <a:xfrm>
            <a:off x="381000" y="1181100"/>
            <a:ext cx="7772400" cy="723900"/>
          </a:xfrm>
          <a:noFill/>
        </p:spPr>
        <p:txBody>
          <a:bodyPr/>
          <a:lstStyle/>
          <a:p>
            <a:r>
              <a:rPr lang="en-US" dirty="0" smtClean="0"/>
              <a:t>Pixels</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7" name="Slide Number Placeholder 6"/>
          <p:cNvSpPr>
            <a:spLocks noGrp="1"/>
          </p:cNvSpPr>
          <p:nvPr>
            <p:ph type="sldNum" sz="quarter" idx="12"/>
          </p:nvPr>
        </p:nvSpPr>
        <p:spPr/>
        <p:txBody>
          <a:bodyPr/>
          <a:lstStyle/>
          <a:p>
            <a:pPr>
              <a:defRPr/>
            </a:pPr>
            <a:fld id="{AF85FB7C-83F2-44E6-B7FC-E889D70566A3}" type="slidenum">
              <a:rPr lang="en-US"/>
              <a:pPr>
                <a:defRPr/>
              </a:pPr>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868363" y="2209800"/>
            <a:ext cx="7285037" cy="3422650"/>
          </a:xfrm>
          <a:noFill/>
        </p:spPr>
        <p:txBody>
          <a:bodyPr>
            <a:spAutoFit/>
          </a:bodyPr>
          <a:lstStyle/>
          <a:p>
            <a:pPr>
              <a:lnSpc>
                <a:spcPct val="90000"/>
              </a:lnSpc>
            </a:pPr>
            <a:r>
              <a:rPr lang="en-US" b="1" dirty="0" smtClean="0">
                <a:solidFill>
                  <a:schemeClr val="tx2"/>
                </a:solidFill>
                <a:latin typeface="Times New Roman" pitchFamily="18" charset="0"/>
              </a:rPr>
              <a:t>p</a:t>
            </a:r>
            <a:r>
              <a:rPr lang="en-US" i="1" dirty="0" smtClean="0">
                <a:solidFill>
                  <a:schemeClr val="tx2"/>
                </a:solidFill>
                <a:latin typeface="Times New Roman" pitchFamily="18" charset="0"/>
              </a:rPr>
              <a:t> = </a:t>
            </a:r>
            <a:r>
              <a:rPr lang="en-US" dirty="0" smtClean="0">
                <a:solidFill>
                  <a:schemeClr val="tx2"/>
                </a:solidFill>
                <a:latin typeface="Times New Roman" pitchFamily="18" charset="0"/>
              </a:rPr>
              <a:t>(</a:t>
            </a:r>
            <a:r>
              <a:rPr lang="en-US" i="1" dirty="0" smtClean="0">
                <a:solidFill>
                  <a:schemeClr val="tx2"/>
                </a:solidFill>
                <a:latin typeface="Times New Roman" pitchFamily="18" charset="0"/>
              </a:rPr>
              <a:t>r,c</a:t>
            </a:r>
            <a:r>
              <a:rPr lang="en-US" dirty="0" smtClean="0">
                <a:solidFill>
                  <a:schemeClr val="tx2"/>
                </a:solidFill>
                <a:latin typeface="Times New Roman" pitchFamily="18" charset="0"/>
              </a:rPr>
              <a:t>)</a:t>
            </a:r>
            <a:r>
              <a:rPr lang="en-US" i="1" dirty="0" smtClean="0">
                <a:solidFill>
                  <a:schemeClr val="tx2"/>
                </a:solidFill>
                <a:latin typeface="Times New Roman" pitchFamily="18" charset="0"/>
              </a:rPr>
              <a:t> </a:t>
            </a:r>
            <a:r>
              <a:rPr lang="en-US" dirty="0" smtClean="0">
                <a:solidFill>
                  <a:schemeClr val="tx2"/>
                </a:solidFill>
                <a:latin typeface="Times New Roman" pitchFamily="18" charset="0"/>
              </a:rPr>
              <a:t>is the pixel location indexed by row, </a:t>
            </a:r>
            <a:r>
              <a:rPr lang="en-US" i="1" dirty="0" smtClean="0">
                <a:solidFill>
                  <a:schemeClr val="tx2"/>
                </a:solidFill>
                <a:latin typeface="Times New Roman" pitchFamily="18" charset="0"/>
              </a:rPr>
              <a:t>r,</a:t>
            </a:r>
            <a:r>
              <a:rPr lang="en-US" dirty="0" smtClean="0">
                <a:solidFill>
                  <a:schemeClr val="tx2"/>
                </a:solidFill>
                <a:latin typeface="Times New Roman" pitchFamily="18" charset="0"/>
              </a:rPr>
              <a:t> and column, </a:t>
            </a:r>
            <a:r>
              <a:rPr lang="en-US" i="1" dirty="0" smtClean="0">
                <a:solidFill>
                  <a:schemeClr val="tx2"/>
                </a:solidFill>
                <a:latin typeface="Times New Roman" pitchFamily="18" charset="0"/>
              </a:rPr>
              <a:t>c.</a:t>
            </a:r>
            <a:endParaRPr lang="en-US" dirty="0" smtClean="0">
              <a:solidFill>
                <a:schemeClr val="tx2"/>
              </a:solidFill>
              <a:latin typeface="Times New Roman" pitchFamily="18" charset="0"/>
            </a:endParaRPr>
          </a:p>
          <a:p>
            <a:pPr>
              <a:lnSpc>
                <a:spcPct val="90000"/>
              </a:lnSpc>
            </a:pPr>
            <a:r>
              <a:rPr lang="en-US" b="1" dirty="0" smtClean="0">
                <a:solidFill>
                  <a:schemeClr val="tx2"/>
                </a:solidFill>
                <a:latin typeface="Times New Roman" pitchFamily="18" charset="0"/>
              </a:rPr>
              <a:t>I</a:t>
            </a:r>
            <a:r>
              <a:rPr lang="en-US" dirty="0" smtClean="0">
                <a:solidFill>
                  <a:schemeClr val="tx2"/>
                </a:solidFill>
                <a:latin typeface="Times New Roman" pitchFamily="18" charset="0"/>
              </a:rPr>
              <a:t>(</a:t>
            </a:r>
            <a:r>
              <a:rPr lang="en-US" sz="1200" dirty="0" smtClean="0">
                <a:solidFill>
                  <a:schemeClr val="tx2"/>
                </a:solidFill>
                <a:latin typeface="Times New Roman" pitchFamily="18" charset="0"/>
              </a:rPr>
              <a:t> </a:t>
            </a:r>
            <a:r>
              <a:rPr lang="en-US" b="1" dirty="0" smtClean="0">
                <a:solidFill>
                  <a:schemeClr val="tx2"/>
                </a:solidFill>
                <a:latin typeface="Times New Roman" pitchFamily="18" charset="0"/>
              </a:rPr>
              <a:t>p</a:t>
            </a:r>
            <a:r>
              <a:rPr lang="en-US" dirty="0" smtClean="0">
                <a:solidFill>
                  <a:schemeClr val="tx2"/>
                </a:solidFill>
                <a:latin typeface="Times New Roman" pitchFamily="18" charset="0"/>
              </a:rPr>
              <a:t>) </a:t>
            </a:r>
            <a:r>
              <a:rPr lang="en-US" i="1" dirty="0" smtClean="0">
                <a:solidFill>
                  <a:schemeClr val="tx2"/>
                </a:solidFill>
                <a:latin typeface="Times New Roman" pitchFamily="18" charset="0"/>
              </a:rPr>
              <a:t>= </a:t>
            </a:r>
            <a:r>
              <a:rPr lang="en-US" b="1" dirty="0" smtClean="0">
                <a:solidFill>
                  <a:schemeClr val="tx2"/>
                </a:solidFill>
                <a:latin typeface="Times New Roman" pitchFamily="18" charset="0"/>
              </a:rPr>
              <a:t>I</a:t>
            </a:r>
            <a:r>
              <a:rPr lang="en-US" dirty="0" smtClean="0">
                <a:solidFill>
                  <a:schemeClr val="tx2"/>
                </a:solidFill>
                <a:latin typeface="Times New Roman" pitchFamily="18" charset="0"/>
              </a:rPr>
              <a:t>(</a:t>
            </a:r>
            <a:r>
              <a:rPr lang="en-US" i="1" dirty="0" smtClean="0">
                <a:solidFill>
                  <a:schemeClr val="tx2"/>
                </a:solidFill>
                <a:latin typeface="Times New Roman" pitchFamily="18" charset="0"/>
              </a:rPr>
              <a:t>r,c</a:t>
            </a:r>
            <a:r>
              <a:rPr lang="en-US" dirty="0" smtClean="0">
                <a:solidFill>
                  <a:schemeClr val="tx2"/>
                </a:solidFill>
                <a:latin typeface="Times New Roman" pitchFamily="18" charset="0"/>
              </a:rPr>
              <a:t>) is the value of the pixel at location </a:t>
            </a:r>
            <a:r>
              <a:rPr lang="en-US" b="1" dirty="0" smtClean="0">
                <a:solidFill>
                  <a:schemeClr val="tx2"/>
                </a:solidFill>
                <a:latin typeface="Times New Roman" pitchFamily="18" charset="0"/>
              </a:rPr>
              <a:t>p</a:t>
            </a:r>
            <a:r>
              <a:rPr lang="en-US" i="1" dirty="0" smtClean="0">
                <a:solidFill>
                  <a:schemeClr val="tx2"/>
                </a:solidFill>
                <a:latin typeface="Times New Roman" pitchFamily="18" charset="0"/>
              </a:rPr>
              <a:t>.</a:t>
            </a:r>
            <a:endParaRPr lang="en-US" dirty="0" smtClean="0">
              <a:solidFill>
                <a:schemeClr val="tx2"/>
              </a:solidFill>
              <a:latin typeface="Times New Roman" pitchFamily="18" charset="0"/>
            </a:endParaRPr>
          </a:p>
          <a:p>
            <a:pPr>
              <a:lnSpc>
                <a:spcPct val="90000"/>
              </a:lnSpc>
            </a:pPr>
            <a:r>
              <a:rPr lang="en-US" dirty="0" smtClean="0">
                <a:solidFill>
                  <a:schemeClr val="tx2"/>
                </a:solidFill>
                <a:latin typeface="Times New Roman" pitchFamily="18" charset="0"/>
              </a:rPr>
              <a:t>If </a:t>
            </a:r>
            <a:r>
              <a:rPr lang="en-US" b="1" dirty="0" smtClean="0">
                <a:solidFill>
                  <a:schemeClr val="tx2"/>
                </a:solidFill>
                <a:latin typeface="Times New Roman" pitchFamily="18" charset="0"/>
              </a:rPr>
              <a:t>I</a:t>
            </a:r>
            <a:r>
              <a:rPr lang="en-US" dirty="0" smtClean="0">
                <a:solidFill>
                  <a:schemeClr val="tx2"/>
                </a:solidFill>
                <a:latin typeface="Times New Roman" pitchFamily="18" charset="0"/>
              </a:rPr>
              <a:t>(</a:t>
            </a:r>
            <a:r>
              <a:rPr lang="en-US" sz="1200" dirty="0" smtClean="0">
                <a:solidFill>
                  <a:schemeClr val="tx2"/>
                </a:solidFill>
                <a:latin typeface="Times New Roman" pitchFamily="18" charset="0"/>
              </a:rPr>
              <a:t> </a:t>
            </a:r>
            <a:r>
              <a:rPr lang="en-US" b="1" dirty="0" smtClean="0">
                <a:solidFill>
                  <a:schemeClr val="tx2"/>
                </a:solidFill>
                <a:latin typeface="Times New Roman" pitchFamily="18" charset="0"/>
              </a:rPr>
              <a:t>p</a:t>
            </a:r>
            <a:r>
              <a:rPr lang="en-US" dirty="0" smtClean="0">
                <a:solidFill>
                  <a:schemeClr val="tx2"/>
                </a:solidFill>
                <a:latin typeface="Times New Roman" pitchFamily="18" charset="0"/>
              </a:rPr>
              <a:t>) is a single number then </a:t>
            </a:r>
            <a:r>
              <a:rPr lang="en-US" b="1" dirty="0" smtClean="0">
                <a:solidFill>
                  <a:schemeClr val="tx2"/>
                </a:solidFill>
                <a:latin typeface="Times New Roman" pitchFamily="18" charset="0"/>
              </a:rPr>
              <a:t>I</a:t>
            </a:r>
            <a:r>
              <a:rPr lang="en-US" dirty="0" smtClean="0">
                <a:solidFill>
                  <a:schemeClr val="tx2"/>
                </a:solidFill>
                <a:latin typeface="Times New Roman" pitchFamily="18" charset="0"/>
              </a:rPr>
              <a:t> is monochrome.</a:t>
            </a:r>
          </a:p>
          <a:p>
            <a:pPr>
              <a:lnSpc>
                <a:spcPct val="90000"/>
              </a:lnSpc>
            </a:pPr>
            <a:r>
              <a:rPr lang="en-US" dirty="0" smtClean="0">
                <a:solidFill>
                  <a:schemeClr val="tx2"/>
                </a:solidFill>
                <a:latin typeface="Times New Roman" pitchFamily="18" charset="0"/>
              </a:rPr>
              <a:t>If </a:t>
            </a:r>
            <a:r>
              <a:rPr lang="en-US" b="1" dirty="0" smtClean="0">
                <a:solidFill>
                  <a:schemeClr val="tx2"/>
                </a:solidFill>
                <a:latin typeface="Times New Roman" pitchFamily="18" charset="0"/>
              </a:rPr>
              <a:t>I</a:t>
            </a:r>
            <a:r>
              <a:rPr lang="en-US" dirty="0" smtClean="0">
                <a:solidFill>
                  <a:schemeClr val="tx2"/>
                </a:solidFill>
                <a:latin typeface="Times New Roman" pitchFamily="18" charset="0"/>
              </a:rPr>
              <a:t>(</a:t>
            </a:r>
            <a:r>
              <a:rPr lang="en-US" sz="1200" dirty="0" smtClean="0">
                <a:solidFill>
                  <a:schemeClr val="tx2"/>
                </a:solidFill>
                <a:latin typeface="Times New Roman" pitchFamily="18" charset="0"/>
              </a:rPr>
              <a:t> </a:t>
            </a:r>
            <a:r>
              <a:rPr lang="en-US" b="1" dirty="0" smtClean="0">
                <a:solidFill>
                  <a:schemeClr val="tx2"/>
                </a:solidFill>
                <a:latin typeface="Times New Roman" pitchFamily="18" charset="0"/>
              </a:rPr>
              <a:t>p</a:t>
            </a:r>
            <a:r>
              <a:rPr lang="en-US" dirty="0" smtClean="0">
                <a:solidFill>
                  <a:schemeClr val="tx2"/>
                </a:solidFill>
                <a:latin typeface="Times New Roman" pitchFamily="18" charset="0"/>
              </a:rPr>
              <a:t>) is a vector (ordered list of numbers) then </a:t>
            </a:r>
            <a:r>
              <a:rPr lang="en-US" b="1" dirty="0" smtClean="0">
                <a:solidFill>
                  <a:schemeClr val="tx2"/>
                </a:solidFill>
                <a:latin typeface="Times New Roman" pitchFamily="18" charset="0"/>
              </a:rPr>
              <a:t>I</a:t>
            </a:r>
            <a:r>
              <a:rPr lang="en-US" i="1" dirty="0" smtClean="0">
                <a:solidFill>
                  <a:schemeClr val="tx2"/>
                </a:solidFill>
                <a:latin typeface="Times New Roman" pitchFamily="18" charset="0"/>
              </a:rPr>
              <a:t> </a:t>
            </a:r>
            <a:r>
              <a:rPr lang="en-US" dirty="0" smtClean="0">
                <a:solidFill>
                  <a:schemeClr val="tx2"/>
                </a:solidFill>
                <a:latin typeface="Times New Roman" pitchFamily="18" charset="0"/>
              </a:rPr>
              <a:t>has multiple bands (</a:t>
            </a:r>
            <a:r>
              <a:rPr lang="en-US" i="1" dirty="0" smtClean="0">
                <a:solidFill>
                  <a:schemeClr val="tx2"/>
                </a:solidFill>
                <a:latin typeface="Times New Roman" pitchFamily="18" charset="0"/>
              </a:rPr>
              <a:t>e.g.,</a:t>
            </a:r>
            <a:r>
              <a:rPr lang="en-US" dirty="0" smtClean="0">
                <a:solidFill>
                  <a:schemeClr val="tx2"/>
                </a:solidFill>
                <a:latin typeface="Times New Roman" pitchFamily="18" charset="0"/>
              </a:rPr>
              <a:t> a color image).</a:t>
            </a:r>
          </a:p>
        </p:txBody>
      </p:sp>
      <p:sp>
        <p:nvSpPr>
          <p:cNvPr id="8195" name="Rectangle 5"/>
          <p:cNvSpPr>
            <a:spLocks noGrp="1" noChangeArrowheads="1"/>
          </p:cNvSpPr>
          <p:nvPr>
            <p:ph type="title"/>
          </p:nvPr>
        </p:nvSpPr>
        <p:spPr>
          <a:xfrm>
            <a:off x="381000" y="1181100"/>
            <a:ext cx="7772400" cy="723900"/>
          </a:xfrm>
          <a:noFill/>
        </p:spPr>
        <p:txBody>
          <a:bodyPr/>
          <a:lstStyle/>
          <a:p>
            <a:r>
              <a:rPr lang="en-US" dirty="0" smtClean="0"/>
              <a:t>Pixels</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7" name="Slide Number Placeholder 6"/>
          <p:cNvSpPr>
            <a:spLocks noGrp="1"/>
          </p:cNvSpPr>
          <p:nvPr>
            <p:ph type="sldNum" sz="quarter" idx="12"/>
          </p:nvPr>
        </p:nvSpPr>
        <p:spPr/>
        <p:txBody>
          <a:bodyPr/>
          <a:lstStyle/>
          <a:p>
            <a:pPr>
              <a:defRPr/>
            </a:pPr>
            <a:fld id="{8F0CBD21-D2A3-4EED-BD6F-04F4C1652752}" type="slidenum">
              <a:rPr lang="en-US"/>
              <a:pPr>
                <a:defRPr/>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Each surface scatters light …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4</a:t>
            </a:fld>
            <a:endParaRPr lang="en-US" dirty="0"/>
          </a:p>
        </p:txBody>
      </p:sp>
    </p:spTree>
    <p:extLst>
      <p:ext uri="{BB962C8B-B14F-4D97-AF65-F5344CB8AC3E}">
        <p14:creationId xmlns:p14="http://schemas.microsoft.com/office/powerpoint/2010/main" val="2294162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81000" y="1181100"/>
            <a:ext cx="7772400" cy="723900"/>
          </a:xfrm>
        </p:spPr>
        <p:txBody>
          <a:bodyPr/>
          <a:lstStyle/>
          <a:p>
            <a:r>
              <a:rPr lang="en-US" dirty="0" smtClean="0"/>
              <a:t>Pixels</a:t>
            </a:r>
          </a:p>
        </p:txBody>
      </p:sp>
      <p:pic>
        <p:nvPicPr>
          <p:cNvPr id="9219" name="Picture 7" descr="relie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09800"/>
            <a:ext cx="2341563" cy="2341563"/>
          </a:xfrm>
          <a:prstGeom prst="rect">
            <a:avLst/>
          </a:prstGeom>
          <a:noFill/>
          <a:ln w="9525">
            <a:solidFill>
              <a:schemeClr val="tx1"/>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20" name="Picture 8" descr="relief_ey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4225" y="2209800"/>
            <a:ext cx="2341563" cy="2341563"/>
          </a:xfrm>
          <a:prstGeom prst="rect">
            <a:avLst/>
          </a:prstGeom>
          <a:noFill/>
          <a:ln w="9525">
            <a:solidFill>
              <a:schemeClr val="tx1"/>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21" name="Picture 9" descr="relief_eye_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838" y="2209800"/>
            <a:ext cx="2341562" cy="2341563"/>
          </a:xfrm>
          <a:prstGeom prst="rect">
            <a:avLst/>
          </a:prstGeom>
          <a:noFill/>
          <a:ln w="9525">
            <a:solidFill>
              <a:schemeClr val="tx1"/>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465138" y="4873625"/>
            <a:ext cx="4037012" cy="1143000"/>
            <a:chOff x="465138" y="4873625"/>
            <a:chExt cx="4037012" cy="1143000"/>
          </a:xfrm>
        </p:grpSpPr>
        <p:sp>
          <p:nvSpPr>
            <p:cNvPr id="9229" name="Rectangle 12"/>
            <p:cNvSpPr>
              <a:spLocks noChangeArrowheads="1"/>
            </p:cNvSpPr>
            <p:nvPr/>
          </p:nvSpPr>
          <p:spPr bwMode="auto">
            <a:xfrm>
              <a:off x="465138" y="4873625"/>
              <a:ext cx="4037012" cy="1143000"/>
            </a:xfrm>
            <a:prstGeom prst="rect">
              <a:avLst/>
            </a:prstGeom>
            <a:solidFill>
              <a:srgbClr val="FFFF99"/>
            </a:solidFill>
            <a:ln w="9525">
              <a:solidFill>
                <a:schemeClr val="tx1"/>
              </a:solidFill>
              <a:miter lim="800000"/>
              <a:headEnd/>
              <a:tailEnd/>
            </a:ln>
            <a:effectLst>
              <a:outerShdw blurRad="50800" dist="76200" dir="2700000" algn="tl" rotWithShape="0">
                <a:prstClr val="black">
                  <a:alpha val="40000"/>
                </a:prstClr>
              </a:outerShdw>
            </a:effectLst>
          </p:spPr>
          <p:txBody>
            <a:bodyPr wrap="none" lIns="113517" tIns="56758" rIns="113517" bIns="56758">
              <a:spAutoFit/>
            </a:bodyPr>
            <a:lstStyle/>
            <a:p>
              <a:endParaRPr lang="en-US" dirty="0"/>
            </a:p>
          </p:txBody>
        </p:sp>
        <p:sp>
          <p:nvSpPr>
            <p:cNvPr id="9230" name="Text Box 10"/>
            <p:cNvSpPr txBox="1">
              <a:spLocks noChangeArrowheads="1"/>
            </p:cNvSpPr>
            <p:nvPr/>
          </p:nvSpPr>
          <p:spPr bwMode="auto">
            <a:xfrm>
              <a:off x="492115" y="4881563"/>
              <a:ext cx="3865629" cy="533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70" tIns="50935" rIns="101870" bIns="50935">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400" dirty="0"/>
                <a:t>Pixel Location:</a:t>
              </a:r>
              <a:r>
                <a:rPr lang="en-US" sz="2400" dirty="0">
                  <a:latin typeface="Arial" charset="0"/>
                </a:rPr>
                <a:t> </a:t>
              </a:r>
              <a:r>
                <a:rPr lang="en-US" sz="2800" dirty="0">
                  <a:latin typeface="Arial" charset="0"/>
                </a:rPr>
                <a:t> </a:t>
              </a:r>
              <a:r>
                <a:rPr lang="en-US" sz="2800" b="1" dirty="0">
                  <a:latin typeface="Times New Roman" pitchFamily="18" charset="0"/>
                </a:rPr>
                <a:t>p</a:t>
              </a:r>
              <a:r>
                <a:rPr lang="en-US" sz="2800" i="1" dirty="0">
                  <a:latin typeface="Times New Roman" pitchFamily="18" charset="0"/>
                </a:rPr>
                <a:t> = </a:t>
              </a:r>
              <a:r>
                <a:rPr lang="en-US" sz="2800" dirty="0">
                  <a:latin typeface="Times New Roman" pitchFamily="18" charset="0"/>
                </a:rPr>
                <a:t>(</a:t>
              </a:r>
              <a:r>
                <a:rPr lang="en-US" sz="2800" i="1" dirty="0">
                  <a:latin typeface="Times New Roman" pitchFamily="18" charset="0"/>
                </a:rPr>
                <a:t>r </a:t>
              </a:r>
              <a:r>
                <a:rPr lang="en-US" sz="2800" dirty="0">
                  <a:latin typeface="Times New Roman" pitchFamily="18" charset="0"/>
                </a:rPr>
                <a:t>,</a:t>
              </a:r>
              <a:r>
                <a:rPr lang="en-US" sz="2800" i="1" dirty="0">
                  <a:latin typeface="Times New Roman" pitchFamily="18" charset="0"/>
                </a:rPr>
                <a:t> c</a:t>
              </a:r>
              <a:r>
                <a:rPr lang="en-US" sz="2800" dirty="0">
                  <a:latin typeface="Times New Roman" pitchFamily="18" charset="0"/>
                </a:rPr>
                <a:t>)</a:t>
              </a:r>
              <a:endParaRPr lang="en-US" sz="2800" dirty="0">
                <a:latin typeface="Arial" charset="0"/>
              </a:endParaRPr>
            </a:p>
          </p:txBody>
        </p:sp>
        <p:sp>
          <p:nvSpPr>
            <p:cNvPr id="9231" name="Text Box 11"/>
            <p:cNvSpPr txBox="1">
              <a:spLocks noChangeArrowheads="1"/>
            </p:cNvSpPr>
            <p:nvPr/>
          </p:nvSpPr>
          <p:spPr bwMode="auto">
            <a:xfrm>
              <a:off x="492115" y="5429250"/>
              <a:ext cx="3954494" cy="533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70" tIns="50935" rIns="101870" bIns="50935">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400" dirty="0"/>
                <a:t>Pixel Value:</a:t>
              </a:r>
              <a:r>
                <a:rPr lang="en-US" sz="2400" dirty="0">
                  <a:latin typeface="Arial" charset="0"/>
                </a:rPr>
                <a:t> </a:t>
              </a:r>
              <a:r>
                <a:rPr lang="en-US" sz="2800" dirty="0">
                  <a:latin typeface="Arial" charset="0"/>
                </a:rPr>
                <a:t> </a:t>
              </a:r>
              <a:r>
                <a:rPr lang="en-US" sz="2800" b="1" dirty="0">
                  <a:latin typeface="Times New Roman" pitchFamily="18" charset="0"/>
                </a:rPr>
                <a:t>I</a:t>
              </a:r>
              <a:r>
                <a:rPr lang="en-US" sz="2800" dirty="0">
                  <a:latin typeface="Times New Roman" pitchFamily="18" charset="0"/>
                </a:rPr>
                <a:t>(</a:t>
              </a:r>
              <a:r>
                <a:rPr lang="en-US" sz="2800" b="1" dirty="0">
                  <a:latin typeface="Times New Roman" pitchFamily="18" charset="0"/>
                </a:rPr>
                <a:t>p</a:t>
              </a:r>
              <a:r>
                <a:rPr lang="en-US" sz="2800" dirty="0">
                  <a:latin typeface="Times New Roman" pitchFamily="18" charset="0"/>
                </a:rPr>
                <a:t>)</a:t>
              </a:r>
              <a:r>
                <a:rPr lang="en-US" sz="2800" i="1" dirty="0">
                  <a:latin typeface="Times New Roman" pitchFamily="18" charset="0"/>
                </a:rPr>
                <a:t> = I</a:t>
              </a:r>
              <a:r>
                <a:rPr lang="en-US" sz="2800" dirty="0">
                  <a:latin typeface="Times New Roman" pitchFamily="18" charset="0"/>
                </a:rPr>
                <a:t>(</a:t>
              </a:r>
              <a:r>
                <a:rPr lang="en-US" sz="2800" i="1" dirty="0">
                  <a:latin typeface="Times New Roman" pitchFamily="18" charset="0"/>
                </a:rPr>
                <a:t>r </a:t>
              </a:r>
              <a:r>
                <a:rPr lang="en-US" sz="2800" dirty="0">
                  <a:latin typeface="Times New Roman" pitchFamily="18" charset="0"/>
                </a:rPr>
                <a:t>,</a:t>
              </a:r>
              <a:r>
                <a:rPr lang="en-US" sz="2800" i="1" dirty="0">
                  <a:latin typeface="Times New Roman" pitchFamily="18" charset="0"/>
                </a:rPr>
                <a:t> c</a:t>
              </a:r>
              <a:r>
                <a:rPr lang="en-US" sz="2800" dirty="0">
                  <a:latin typeface="Times New Roman" pitchFamily="18" charset="0"/>
                </a:rPr>
                <a:t>)</a:t>
              </a:r>
              <a:endParaRPr lang="en-US" sz="2800" dirty="0">
                <a:latin typeface="Arial" charset="0"/>
              </a:endParaRPr>
            </a:p>
          </p:txBody>
        </p:sp>
      </p:grpSp>
      <p:sp>
        <p:nvSpPr>
          <p:cNvPr id="9227" name="Rectangle 18"/>
          <p:cNvSpPr>
            <a:spLocks noChangeArrowheads="1"/>
          </p:cNvSpPr>
          <p:nvPr/>
        </p:nvSpPr>
        <p:spPr bwMode="auto">
          <a:xfrm>
            <a:off x="6081713" y="5329238"/>
            <a:ext cx="2438400" cy="687387"/>
          </a:xfrm>
          <a:prstGeom prst="rect">
            <a:avLst/>
          </a:prstGeom>
          <a:solidFill>
            <a:srgbClr val="FFFF99"/>
          </a:solidFill>
          <a:ln w="9525">
            <a:solidFill>
              <a:schemeClr val="tx1"/>
            </a:solidFill>
            <a:miter lim="800000"/>
            <a:headEnd/>
            <a:tailEnd/>
          </a:ln>
          <a:effectLst>
            <a:outerShdw blurRad="50800" dist="76200" dir="2700000" algn="tl" rotWithShape="0">
              <a:prstClr val="black">
                <a:alpha val="40000"/>
              </a:prstClr>
            </a:outerShdw>
          </a:effectLst>
        </p:spPr>
        <p:txBody>
          <a:bodyPr wrap="none" lIns="101882" tIns="50941" rIns="101882" bIns="50941">
            <a:spAutoFit/>
          </a:bodyPr>
          <a:lstStyle/>
          <a:p>
            <a:endParaRPr lang="en-US" dirty="0"/>
          </a:p>
        </p:txBody>
      </p:sp>
      <p:sp>
        <p:nvSpPr>
          <p:cNvPr id="9228" name="Text Box 19"/>
          <p:cNvSpPr txBox="1">
            <a:spLocks noChangeArrowheads="1"/>
          </p:cNvSpPr>
          <p:nvPr/>
        </p:nvSpPr>
        <p:spPr bwMode="auto">
          <a:xfrm>
            <a:off x="6108701" y="5411979"/>
            <a:ext cx="2384425" cy="523496"/>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400" dirty="0"/>
              <a:t>Pixel :</a:t>
            </a:r>
            <a:r>
              <a:rPr lang="en-US" sz="2400" dirty="0">
                <a:latin typeface="Arial" charset="0"/>
              </a:rPr>
              <a:t> [ </a:t>
            </a:r>
            <a:r>
              <a:rPr lang="en-US" sz="2800" b="1" dirty="0">
                <a:latin typeface="Times New Roman" pitchFamily="18" charset="0"/>
              </a:rPr>
              <a:t>p</a:t>
            </a:r>
            <a:r>
              <a:rPr lang="en-US" sz="2800" i="1" dirty="0">
                <a:latin typeface="Times New Roman" pitchFamily="18" charset="0"/>
              </a:rPr>
              <a:t>, </a:t>
            </a:r>
            <a:r>
              <a:rPr lang="en-US" sz="2800" b="1" dirty="0">
                <a:latin typeface="Times New Roman" pitchFamily="18" charset="0"/>
              </a:rPr>
              <a:t>I</a:t>
            </a:r>
            <a:r>
              <a:rPr lang="en-US" sz="2800" dirty="0">
                <a:latin typeface="Times New Roman" pitchFamily="18" charset="0"/>
              </a:rPr>
              <a:t>(</a:t>
            </a:r>
            <a:r>
              <a:rPr lang="en-US" sz="2800" b="1" dirty="0">
                <a:latin typeface="Times New Roman" pitchFamily="18" charset="0"/>
              </a:rPr>
              <a:t>p</a:t>
            </a:r>
            <a:r>
              <a:rPr lang="en-US" sz="2800" dirty="0">
                <a:latin typeface="Times New Roman" pitchFamily="18" charset="0"/>
              </a:rPr>
              <a:t>)]</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AF1A9982-0E48-4F14-B5E1-A17519B7ED3F}" type="slidenum">
              <a:rPr lang="en-US"/>
              <a:pPr>
                <a:defRPr/>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738707" y="1236663"/>
            <a:ext cx="2438400" cy="687387"/>
            <a:chOff x="4738707" y="1236663"/>
            <a:chExt cx="2438400" cy="687387"/>
          </a:xfrm>
        </p:grpSpPr>
        <p:sp>
          <p:nvSpPr>
            <p:cNvPr id="20" name="Rectangle 18"/>
            <p:cNvSpPr>
              <a:spLocks noChangeArrowheads="1"/>
            </p:cNvSpPr>
            <p:nvPr/>
          </p:nvSpPr>
          <p:spPr bwMode="auto">
            <a:xfrm>
              <a:off x="4738707" y="1236663"/>
              <a:ext cx="2438400" cy="687387"/>
            </a:xfrm>
            <a:prstGeom prst="rect">
              <a:avLst/>
            </a:prstGeom>
            <a:solidFill>
              <a:srgbClr val="FFFF99"/>
            </a:solidFill>
            <a:ln w="9525">
              <a:solidFill>
                <a:schemeClr val="tx1"/>
              </a:solidFill>
              <a:miter lim="800000"/>
              <a:headEnd/>
              <a:tailEnd/>
            </a:ln>
            <a:effectLst>
              <a:outerShdw blurRad="50800" dist="76200" dir="2700000" algn="tl" rotWithShape="0">
                <a:prstClr val="black">
                  <a:alpha val="40000"/>
                </a:prstClr>
              </a:outerShdw>
            </a:effectLst>
          </p:spPr>
          <p:txBody>
            <a:bodyPr wrap="none" lIns="101882" tIns="50941" rIns="101882" bIns="50941">
              <a:spAutoFit/>
            </a:bodyPr>
            <a:lstStyle/>
            <a:p>
              <a:endParaRPr lang="en-US" dirty="0"/>
            </a:p>
          </p:txBody>
        </p:sp>
        <p:sp>
          <p:nvSpPr>
            <p:cNvPr id="21" name="Text Box 19"/>
            <p:cNvSpPr txBox="1">
              <a:spLocks noChangeArrowheads="1"/>
            </p:cNvSpPr>
            <p:nvPr/>
          </p:nvSpPr>
          <p:spPr bwMode="auto">
            <a:xfrm>
              <a:off x="4765695" y="1319404"/>
              <a:ext cx="2384425" cy="523496"/>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r>
                <a:rPr lang="en-US" sz="2400" dirty="0"/>
                <a:t>Pixel :</a:t>
              </a:r>
              <a:r>
                <a:rPr lang="en-US" sz="2400" dirty="0">
                  <a:latin typeface="Arial" charset="0"/>
                </a:rPr>
                <a:t> [ </a:t>
              </a:r>
              <a:r>
                <a:rPr lang="en-US" sz="2800" b="1" dirty="0">
                  <a:latin typeface="Times New Roman" pitchFamily="18" charset="0"/>
                </a:rPr>
                <a:t>p</a:t>
              </a:r>
              <a:r>
                <a:rPr lang="en-US" sz="2800" i="1" dirty="0">
                  <a:latin typeface="Times New Roman" pitchFamily="18" charset="0"/>
                </a:rPr>
                <a:t>, </a:t>
              </a:r>
              <a:r>
                <a:rPr lang="en-US" sz="2800" b="1" dirty="0">
                  <a:latin typeface="Times New Roman" pitchFamily="18" charset="0"/>
                </a:rPr>
                <a:t>I</a:t>
              </a:r>
              <a:r>
                <a:rPr lang="en-US" sz="2800" dirty="0">
                  <a:latin typeface="Times New Roman" pitchFamily="18" charset="0"/>
                </a:rPr>
                <a:t>(</a:t>
              </a:r>
              <a:r>
                <a:rPr lang="en-US" sz="2800" b="1" dirty="0">
                  <a:latin typeface="Times New Roman" pitchFamily="18" charset="0"/>
                </a:rPr>
                <a:t>p</a:t>
              </a:r>
              <a:r>
                <a:rPr lang="en-US" sz="2800" dirty="0">
                  <a:latin typeface="Times New Roman" pitchFamily="18" charset="0"/>
                </a:rPr>
                <a:t>)]</a:t>
              </a:r>
            </a:p>
          </p:txBody>
        </p:sp>
      </p:grpSp>
      <p:sp>
        <p:nvSpPr>
          <p:cNvPr id="18" name="TextBox 17"/>
          <p:cNvSpPr txBox="1"/>
          <p:nvPr/>
        </p:nvSpPr>
        <p:spPr>
          <a:xfrm>
            <a:off x="4872038" y="4914900"/>
            <a:ext cx="2382837" cy="990600"/>
          </a:xfrm>
          <a:prstGeom prst="rect">
            <a:avLst/>
          </a:prstGeom>
          <a:solidFill>
            <a:srgbClr val="FFFF99"/>
          </a:solidFill>
          <a:ln>
            <a:solidFill>
              <a:schemeClr val="tx1"/>
            </a:solidFill>
          </a:ln>
          <a:effectLst>
            <a:outerShdw blurRad="50800" dist="76200" dir="2700000" algn="tl" rotWithShape="0">
              <a:prstClr val="black">
                <a:alpha val="40000"/>
              </a:prstClr>
            </a:outerShdw>
          </a:effectLst>
        </p:spPr>
        <p:txBody>
          <a:bodyPr wrap="square" rtlCol="0">
            <a:spAutoFit/>
          </a:bodyPr>
          <a:lstStyle/>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507731080"/>
              </p:ext>
            </p:extLst>
          </p:nvPr>
        </p:nvGraphicFramePr>
        <p:xfrm>
          <a:off x="5078525" y="4910776"/>
          <a:ext cx="1950925" cy="994724"/>
        </p:xfrm>
        <a:graphic>
          <a:graphicData uri="http://schemas.openxmlformats.org/presentationml/2006/ole">
            <mc:AlternateContent xmlns:mc="http://schemas.openxmlformats.org/markup-compatibility/2006">
              <mc:Choice xmlns:v="urn:schemas-microsoft-com:vml" Requires="v">
                <p:oleObj spid="_x0000_s10340" name="Equation" r:id="rId4" imgW="1371600" imgH="698400" progId="Equation.DSMT4">
                  <p:embed/>
                </p:oleObj>
              </mc:Choice>
              <mc:Fallback>
                <p:oleObj name="Equation" r:id="rId4" imgW="1371600" imgH="698400" progId="Equation.DSMT4">
                  <p:embed/>
                  <p:pic>
                    <p:nvPicPr>
                      <p:cNvPr id="0" name=""/>
                      <p:cNvPicPr/>
                      <p:nvPr/>
                    </p:nvPicPr>
                    <p:blipFill>
                      <a:blip r:embed="rId5"/>
                      <a:stretch>
                        <a:fillRect/>
                      </a:stretch>
                    </p:blipFill>
                    <p:spPr>
                      <a:xfrm>
                        <a:off x="5078525" y="4910776"/>
                        <a:ext cx="1950925" cy="994724"/>
                      </a:xfrm>
                      <a:prstGeom prst="rect">
                        <a:avLst/>
                      </a:prstGeom>
                    </p:spPr>
                  </p:pic>
                </p:oleObj>
              </mc:Fallback>
            </mc:AlternateContent>
          </a:graphicData>
        </a:graphic>
      </p:graphicFrame>
      <p:grpSp>
        <p:nvGrpSpPr>
          <p:cNvPr id="12" name="Group 11"/>
          <p:cNvGrpSpPr/>
          <p:nvPr/>
        </p:nvGrpSpPr>
        <p:grpSpPr>
          <a:xfrm>
            <a:off x="1828800" y="4686300"/>
            <a:ext cx="2209800" cy="1447800"/>
            <a:chOff x="1828800" y="4648200"/>
            <a:chExt cx="2209800" cy="1447800"/>
          </a:xfrm>
        </p:grpSpPr>
        <p:sp>
          <p:nvSpPr>
            <p:cNvPr id="6" name="TextBox 5"/>
            <p:cNvSpPr txBox="1"/>
            <p:nvPr/>
          </p:nvSpPr>
          <p:spPr>
            <a:xfrm>
              <a:off x="1828800" y="4648200"/>
              <a:ext cx="2209800" cy="1447800"/>
            </a:xfrm>
            <a:prstGeom prst="rect">
              <a:avLst/>
            </a:prstGeom>
            <a:solidFill>
              <a:srgbClr val="FFFF99"/>
            </a:solidFill>
            <a:ln>
              <a:solidFill>
                <a:schemeClr val="tx1"/>
              </a:solidFill>
            </a:ln>
            <a:effectLst>
              <a:outerShdw blurRad="50800" dist="76200" dir="2700000" algn="tl" rotWithShape="0">
                <a:prstClr val="black">
                  <a:alpha val="40000"/>
                </a:prstClr>
              </a:outerShdw>
            </a:effectLst>
          </p:spPr>
          <p:txBody>
            <a:bodyPr wrap="square" rtlCol="0">
              <a:spAutoFit/>
            </a:bodyPr>
            <a:lstStyle/>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123953030"/>
                </p:ext>
              </p:extLst>
            </p:nvPr>
          </p:nvGraphicFramePr>
          <p:xfrm>
            <a:off x="1874838" y="4694238"/>
            <a:ext cx="2063750" cy="1357312"/>
          </p:xfrm>
          <a:graphic>
            <a:graphicData uri="http://schemas.openxmlformats.org/presentationml/2006/ole">
              <mc:AlternateContent xmlns:mc="http://schemas.openxmlformats.org/markup-compatibility/2006">
                <mc:Choice xmlns:v="urn:schemas-microsoft-com:vml" Requires="v">
                  <p:oleObj spid="_x0000_s10341" name="Equation" r:id="rId6" imgW="1117440" imgH="736560" progId="Equation.DSMT4">
                    <p:embed/>
                  </p:oleObj>
                </mc:Choice>
                <mc:Fallback>
                  <p:oleObj name="Equation" r:id="rId6" imgW="1117440" imgH="736560" progId="Equation.DSMT4">
                    <p:embed/>
                    <p:pic>
                      <p:nvPicPr>
                        <p:cNvPr id="0" name=""/>
                        <p:cNvPicPr/>
                        <p:nvPr/>
                      </p:nvPicPr>
                      <p:blipFill>
                        <a:blip r:embed="rId7"/>
                        <a:stretch>
                          <a:fillRect/>
                        </a:stretch>
                      </p:blipFill>
                      <p:spPr>
                        <a:xfrm>
                          <a:off x="1874838" y="4694238"/>
                          <a:ext cx="2063750" cy="1357312"/>
                        </a:xfrm>
                        <a:prstGeom prst="rect">
                          <a:avLst/>
                        </a:prstGeom>
                      </p:spPr>
                    </p:pic>
                  </p:oleObj>
                </mc:Fallback>
              </mc:AlternateContent>
            </a:graphicData>
          </a:graphic>
        </p:graphicFrame>
      </p:grpSp>
      <p:pic>
        <p:nvPicPr>
          <p:cNvPr id="10242" name="Picture 3" descr="relie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2209800"/>
            <a:ext cx="2341563" cy="2341563"/>
          </a:xfrm>
          <a:prstGeom prst="rect">
            <a:avLst/>
          </a:prstGeom>
          <a:noFill/>
          <a:ln w="9525">
            <a:solidFill>
              <a:schemeClr val="tx1"/>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43" name="Picture 4" descr="relief_ey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4225" y="2209800"/>
            <a:ext cx="2341563" cy="2341563"/>
          </a:xfrm>
          <a:prstGeom prst="rect">
            <a:avLst/>
          </a:prstGeom>
          <a:noFill/>
          <a:ln w="9525">
            <a:solidFill>
              <a:schemeClr val="tx1"/>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44" name="Picture 5" descr="relief_eye_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2838" y="2209800"/>
            <a:ext cx="2341562" cy="2341563"/>
          </a:xfrm>
          <a:prstGeom prst="rect">
            <a:avLst/>
          </a:prstGeom>
          <a:noFill/>
          <a:ln w="9525">
            <a:solidFill>
              <a:schemeClr val="tx1"/>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248" name="Rectangle 20"/>
          <p:cNvSpPr>
            <a:spLocks noGrp="1" noChangeArrowheads="1"/>
          </p:cNvSpPr>
          <p:nvPr>
            <p:ph type="title"/>
          </p:nvPr>
        </p:nvSpPr>
        <p:spPr>
          <a:xfrm>
            <a:off x="381000" y="1181100"/>
            <a:ext cx="7772400" cy="723900"/>
          </a:xfrm>
          <a:noFill/>
        </p:spPr>
        <p:txBody>
          <a:bodyPr/>
          <a:lstStyle/>
          <a:p>
            <a:r>
              <a:rPr lang="en-US" dirty="0" smtClean="0"/>
              <a:t>Pixels</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EE9BE90D-419B-40C4-8AD3-89FE62E218AD}" type="slidenum">
              <a:rPr lang="en-US"/>
              <a:pPr>
                <a:defRPr/>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0" descr="MatlabCommandWindow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1747838"/>
            <a:ext cx="5192712"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a:xfrm>
            <a:off x="484188" y="1008063"/>
            <a:ext cx="8105775" cy="604837"/>
          </a:xfrm>
        </p:spPr>
        <p:txBody>
          <a:bodyPr/>
          <a:lstStyle/>
          <a:p>
            <a:r>
              <a:rPr lang="en-US" sz="3300" dirty="0" smtClean="0"/>
              <a:t>Read a Truecolor Image into Matlab</a:t>
            </a:r>
          </a:p>
        </p:txBody>
      </p:sp>
      <p:pic>
        <p:nvPicPr>
          <p:cNvPr id="24580" name="Picture 8" descr="Blank 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13" y="2420938"/>
            <a:ext cx="3767137" cy="3182937"/>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F3C25EB6-3ACA-4C86-9960-4E796E7230DF}" type="slidenum">
              <a:rPr lang="en-US"/>
              <a:pPr>
                <a:defRPr/>
              </a:pPr>
              <a:t>42</a:t>
            </a:fld>
            <a:endParaRPr lang="en-US" dirty="0"/>
          </a:p>
        </p:txBody>
      </p:sp>
      <p:sp>
        <p:nvSpPr>
          <p:cNvPr id="8" name="Text Box 12"/>
          <p:cNvSpPr txBox="1">
            <a:spLocks noChangeArrowheads="1"/>
          </p:cNvSpPr>
          <p:nvPr/>
        </p:nvSpPr>
        <p:spPr bwMode="auto">
          <a:xfrm>
            <a:off x="1524000" y="119071"/>
            <a:ext cx="2971800" cy="821523"/>
          </a:xfrm>
          <a:prstGeom prst="rect">
            <a:avLst/>
          </a:prstGeom>
          <a:solidFill>
            <a:srgbClr val="FFFF99"/>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smtClean="0"/>
              <a:t>The next few slides demonstrate the results of the commands shown in the command window. Each successive slide starts at the end of the previous one. </a:t>
            </a:r>
            <a:endParaRPr lang="en-US" sz="1200" dirty="0"/>
          </a:p>
        </p:txBody>
      </p:sp>
      <p:sp>
        <p:nvSpPr>
          <p:cNvPr id="9" name="Text Box 12"/>
          <p:cNvSpPr txBox="1">
            <a:spLocks noChangeArrowheads="1"/>
          </p:cNvSpPr>
          <p:nvPr/>
        </p:nvSpPr>
        <p:spPr bwMode="auto">
          <a:xfrm>
            <a:off x="876300" y="3993356"/>
            <a:ext cx="3429000" cy="1560187"/>
          </a:xfrm>
          <a:prstGeom prst="rect">
            <a:avLst/>
          </a:prstGeom>
          <a:solidFill>
            <a:srgbClr val="FFFF99"/>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marL="171450" indent="-171450">
              <a:buFont typeface="Arial" panose="020B0604020202020204" pitchFamily="34" charset="0"/>
              <a:buChar char="•"/>
            </a:pPr>
            <a:r>
              <a:rPr lang="en-US" sz="1200" dirty="0" smtClean="0"/>
              <a:t>First, change to the directory that holds the image. </a:t>
            </a:r>
          </a:p>
          <a:p>
            <a:pPr marL="171450" indent="-171450">
              <a:buFont typeface="Arial" panose="020B0604020202020204" pitchFamily="34" charset="0"/>
              <a:buChar char="•"/>
            </a:pPr>
            <a:r>
              <a:rPr lang="en-US" sz="1200" dirty="0" smtClean="0"/>
              <a:t>Then  load the image </a:t>
            </a:r>
            <a:r>
              <a:rPr lang="en-US" sz="1200" dirty="0" smtClean="0"/>
              <a:t>into an a matrix labeled ‘I’. (It could be any valid Matlab name.) </a:t>
            </a:r>
          </a:p>
          <a:p>
            <a:pPr marL="171450" indent="-171450">
              <a:buFont typeface="Arial" panose="020B0604020202020204" pitchFamily="34" charset="0"/>
              <a:buChar char="•"/>
            </a:pPr>
            <a:r>
              <a:rPr lang="en-US" sz="1200" dirty="0" smtClean="0"/>
              <a:t>Display the image’s dimensions using the size() command. </a:t>
            </a:r>
          </a:p>
          <a:p>
            <a:pPr marL="171450" indent="-171450">
              <a:buFont typeface="Arial" panose="020B0604020202020204" pitchFamily="34" charset="0"/>
              <a:buChar char="•"/>
            </a:pPr>
            <a:r>
              <a:rPr lang="en-US" sz="1200" dirty="0" smtClean="0"/>
              <a:t>Then, </a:t>
            </a:r>
            <a:r>
              <a:rPr lang="en-US" sz="1200" dirty="0" smtClean="0"/>
              <a:t>create a figure window. </a:t>
            </a:r>
            <a:endParaRPr lang="en-US" sz="12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0" descr="MatlabCommandWindow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1747838"/>
            <a:ext cx="5192712"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a:xfrm>
            <a:off x="484188" y="1008063"/>
            <a:ext cx="8105775" cy="604837"/>
          </a:xfrm>
        </p:spPr>
        <p:txBody>
          <a:bodyPr/>
          <a:lstStyle/>
          <a:p>
            <a:r>
              <a:rPr lang="en-US" sz="3300" dirty="0" smtClean="0"/>
              <a:t>Read a Truecolor Image into Matlab</a:t>
            </a:r>
          </a:p>
        </p:txBody>
      </p:sp>
      <p:pic>
        <p:nvPicPr>
          <p:cNvPr id="24580" name="Picture 8" descr="Blank 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13" y="2420938"/>
            <a:ext cx="3767137" cy="3182937"/>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F3C25EB6-3ACA-4C86-9960-4E796E7230DF}" type="slidenum">
              <a:rPr lang="en-US"/>
              <a:pPr>
                <a:defRPr/>
              </a:pPr>
              <a:t>43</a:t>
            </a:fld>
            <a:endParaRPr lang="en-US" dirty="0"/>
          </a:p>
        </p:txBody>
      </p:sp>
      <p:sp>
        <p:nvSpPr>
          <p:cNvPr id="9" name="Text Box 12"/>
          <p:cNvSpPr txBox="1">
            <a:spLocks noChangeArrowheads="1"/>
          </p:cNvSpPr>
          <p:nvPr/>
        </p:nvSpPr>
        <p:spPr bwMode="auto">
          <a:xfrm>
            <a:off x="304800" y="4161899"/>
            <a:ext cx="5029200" cy="1560187"/>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smtClean="0"/>
              <a:t>On the size() command:  </a:t>
            </a:r>
          </a:p>
          <a:p>
            <a:pPr marL="171450" indent="-171450">
              <a:buFont typeface="Arial" panose="020B0604020202020204" pitchFamily="34" charset="0"/>
              <a:buChar char="•"/>
            </a:pPr>
            <a:r>
              <a:rPr lang="en-US" sz="1200" dirty="0" smtClean="0"/>
              <a:t>If X is a scalar size(X) returns   1   1</a:t>
            </a:r>
          </a:p>
          <a:p>
            <a:pPr marL="171450" indent="-171450">
              <a:buFont typeface="Arial" panose="020B0604020202020204" pitchFamily="34" charset="0"/>
              <a:buChar char="•"/>
            </a:pPr>
            <a:r>
              <a:rPr lang="en-US" sz="1200" dirty="0" smtClean="0"/>
              <a:t>If X is a 1-D row vector w/ 5 entries, it returns   1</a:t>
            </a:r>
            <a:r>
              <a:rPr lang="en-US" sz="1200" dirty="0" smtClean="0"/>
              <a:t>    5</a:t>
            </a:r>
          </a:p>
          <a:p>
            <a:pPr marL="171450" indent="-171450">
              <a:buFont typeface="Arial" panose="020B0604020202020204" pitchFamily="34" charset="0"/>
              <a:buChar char="•"/>
            </a:pPr>
            <a:r>
              <a:rPr lang="en-US" sz="1200" dirty="0" smtClean="0"/>
              <a:t>If X is a 1-D column </a:t>
            </a:r>
            <a:r>
              <a:rPr lang="en-US" sz="1200" dirty="0" err="1" smtClean="0"/>
              <a:t>vec</a:t>
            </a:r>
            <a:r>
              <a:rPr lang="en-US" sz="1200" dirty="0" smtClean="0"/>
              <a:t> w/ 5 entries, it returns   5    1</a:t>
            </a:r>
          </a:p>
          <a:p>
            <a:pPr marL="171450" indent="-171450">
              <a:buFont typeface="Arial" panose="020B0604020202020204" pitchFamily="34" charset="0"/>
              <a:buChar char="•"/>
            </a:pPr>
            <a:r>
              <a:rPr lang="en-US" sz="1200" dirty="0" smtClean="0"/>
              <a:t>If X is a 4-row by 5-column matrix, it returns      4    5</a:t>
            </a:r>
          </a:p>
          <a:p>
            <a:pPr marL="171450" indent="-171450">
              <a:buFont typeface="Arial" panose="020B0604020202020204" pitchFamily="34" charset="0"/>
              <a:buChar char="•"/>
            </a:pPr>
            <a:r>
              <a:rPr lang="en-US" sz="1200" dirty="0" smtClean="0"/>
              <a:t>If X is an R-row by C-column, 1-band image, it returns   R   C </a:t>
            </a:r>
          </a:p>
          <a:p>
            <a:pPr marL="171450" indent="-171450">
              <a:buFont typeface="Arial" panose="020B0604020202020204" pitchFamily="34" charset="0"/>
              <a:buChar char="•"/>
            </a:pPr>
            <a:r>
              <a:rPr lang="en-US" sz="1200" dirty="0"/>
              <a:t>If X is an R-row by C-column, </a:t>
            </a:r>
            <a:r>
              <a:rPr lang="en-US" sz="1200" dirty="0" smtClean="0"/>
              <a:t>3-band </a:t>
            </a:r>
            <a:r>
              <a:rPr lang="en-US" sz="1200" dirty="0"/>
              <a:t>image, it returns   R   </a:t>
            </a:r>
            <a:r>
              <a:rPr lang="en-US" sz="1200" dirty="0" smtClean="0"/>
              <a:t>C   3</a:t>
            </a:r>
          </a:p>
          <a:p>
            <a:r>
              <a:rPr lang="en-US" sz="1200" dirty="0" smtClean="0"/>
              <a:t>E.g. Above, I is a 600-row by 1200-column by 3-band image.</a:t>
            </a:r>
            <a:endParaRPr lang="en-US" sz="1200" dirty="0"/>
          </a:p>
        </p:txBody>
      </p:sp>
      <p:sp>
        <p:nvSpPr>
          <p:cNvPr id="10" name="Text Box 12"/>
          <p:cNvSpPr txBox="1">
            <a:spLocks noChangeArrowheads="1"/>
          </p:cNvSpPr>
          <p:nvPr/>
        </p:nvSpPr>
        <p:spPr bwMode="auto">
          <a:xfrm>
            <a:off x="3503613" y="2116475"/>
            <a:ext cx="5086350" cy="1375521"/>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smtClean="0"/>
              <a:t>On the class() command:</a:t>
            </a:r>
          </a:p>
          <a:p>
            <a:pPr marL="171450" indent="-171450">
              <a:buFont typeface="Arial" panose="020B0604020202020204" pitchFamily="34" charset="0"/>
              <a:buChar char="•"/>
            </a:pPr>
            <a:r>
              <a:rPr lang="en-US" sz="1200" dirty="0" smtClean="0"/>
              <a:t>If X is a matrix of 64-bit floating-point numbers (Matlab’s default data class) class(X) returns  ‘double’  (without the quotes).</a:t>
            </a:r>
          </a:p>
          <a:p>
            <a:pPr marL="171450" indent="-171450">
              <a:buFont typeface="Arial" panose="020B0604020202020204" pitchFamily="34" charset="0"/>
              <a:buChar char="•"/>
            </a:pPr>
            <a:r>
              <a:rPr lang="en-US" sz="1200" dirty="0" smtClean="0"/>
              <a:t>If X is a matrix of 8-bit unsigned integers (like most common images) class(X) returns ‘uint8’).  </a:t>
            </a:r>
          </a:p>
          <a:p>
            <a:pPr marL="171450" indent="-171450">
              <a:buFont typeface="Arial" panose="020B0604020202020204" pitchFamily="34" charset="0"/>
              <a:buChar char="•"/>
            </a:pPr>
            <a:r>
              <a:rPr lang="en-US" sz="1200" dirty="0" smtClean="0"/>
              <a:t>Matlab has other data classes, too. Search for ‘</a:t>
            </a:r>
            <a:r>
              <a:rPr lang="en-US" sz="1200" dirty="0"/>
              <a:t>Fundamental MATLAB </a:t>
            </a:r>
            <a:r>
              <a:rPr lang="en-US" sz="1200" dirty="0" smtClean="0"/>
              <a:t>Classes’ in the help window for a description of them.</a:t>
            </a:r>
            <a:r>
              <a:rPr lang="en-US" sz="1200" dirty="0" smtClean="0"/>
              <a:t> </a:t>
            </a:r>
          </a:p>
        </p:txBody>
      </p:sp>
      <p:sp>
        <p:nvSpPr>
          <p:cNvPr id="11" name="Text Box 12"/>
          <p:cNvSpPr txBox="1">
            <a:spLocks noChangeArrowheads="1"/>
          </p:cNvSpPr>
          <p:nvPr/>
        </p:nvSpPr>
        <p:spPr bwMode="auto">
          <a:xfrm>
            <a:off x="5978526" y="3704606"/>
            <a:ext cx="2611437" cy="119085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smtClean="0"/>
              <a:t>Related to the size() command: length(X)</a:t>
            </a:r>
          </a:p>
          <a:p>
            <a:pPr marL="171450" indent="-171450">
              <a:buFont typeface="Arial" panose="020B0604020202020204" pitchFamily="34" charset="0"/>
              <a:buChar char="•"/>
            </a:pPr>
            <a:r>
              <a:rPr lang="en-US" sz="1200" dirty="0" smtClean="0"/>
              <a:t>returns the size of the largest dimension of X.  </a:t>
            </a:r>
          </a:p>
          <a:p>
            <a:pPr marL="171450" indent="-171450">
              <a:buFont typeface="Arial" panose="020B0604020202020204" pitchFamily="34" charset="0"/>
              <a:buChar char="•"/>
            </a:pPr>
            <a:r>
              <a:rPr lang="en-US" sz="1200" dirty="0" smtClean="0"/>
              <a:t>length(X(:)) returns the number of elements in X.</a:t>
            </a:r>
            <a:endParaRPr lang="en-US" sz="1200" dirty="0" smtClean="0"/>
          </a:p>
        </p:txBody>
      </p:sp>
    </p:spTree>
    <p:extLst>
      <p:ext uri="{BB962C8B-B14F-4D97-AF65-F5344CB8AC3E}">
        <p14:creationId xmlns:p14="http://schemas.microsoft.com/office/powerpoint/2010/main" val="32575440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4" descr="MatlabCommandWindow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1747838"/>
            <a:ext cx="5192712"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8" descr="Les_Boingeoisie_MatlabFigure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13" y="2420938"/>
            <a:ext cx="3767137" cy="3182937"/>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13"/>
          <p:cNvSpPr>
            <a:spLocks noGrp="1" noChangeArrowheads="1"/>
          </p:cNvSpPr>
          <p:nvPr>
            <p:ph type="title"/>
          </p:nvPr>
        </p:nvSpPr>
        <p:spPr>
          <a:xfrm>
            <a:off x="484188" y="1008063"/>
            <a:ext cx="8105775" cy="604837"/>
          </a:xfrm>
          <a:noFill/>
        </p:spPr>
        <p:txBody>
          <a:bodyPr lIns="92053" tIns="46028" rIns="92053" bIns="46028"/>
          <a:lstStyle/>
          <a:p>
            <a:r>
              <a:rPr lang="en-US" sz="3300" dirty="0" smtClean="0"/>
              <a:t>Read a Truecolor Image into Matlab</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B5926846-A7FE-48A3-90CA-B3D97BE3AD07}" type="slidenum">
              <a:rPr lang="en-US"/>
              <a:pPr>
                <a:defRPr/>
              </a:pPr>
              <a:t>44</a:t>
            </a:fld>
            <a:endParaRPr lang="en-US" dirty="0"/>
          </a:p>
        </p:txBody>
      </p:sp>
      <p:sp>
        <p:nvSpPr>
          <p:cNvPr id="8" name="Text Box 12"/>
          <p:cNvSpPr txBox="1">
            <a:spLocks noChangeArrowheads="1"/>
          </p:cNvSpPr>
          <p:nvPr/>
        </p:nvSpPr>
        <p:spPr bwMode="auto">
          <a:xfrm>
            <a:off x="948532" y="4403495"/>
            <a:ext cx="3436938" cy="1190855"/>
          </a:xfrm>
          <a:prstGeom prst="rect">
            <a:avLst/>
          </a:prstGeom>
          <a:solidFill>
            <a:srgbClr val="FFFF99"/>
          </a:solidFill>
          <a:ln>
            <a:noFill/>
          </a:ln>
          <a:effectLst>
            <a:outerShdw blurRad="50800" dist="635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marL="171450" indent="-171450">
              <a:buFont typeface="Arial" panose="020B0604020202020204" pitchFamily="34" charset="0"/>
              <a:buChar char="•"/>
            </a:pPr>
            <a:r>
              <a:rPr lang="en-US" sz="1200" dirty="0" smtClean="0"/>
              <a:t>Display the image in the figure window using image().</a:t>
            </a:r>
          </a:p>
          <a:p>
            <a:pPr marL="171450" indent="-171450">
              <a:buFont typeface="Arial" panose="020B0604020202020204" pitchFamily="34" charset="0"/>
              <a:buChar char="•"/>
            </a:pPr>
            <a:r>
              <a:rPr lang="en-US" sz="1200" dirty="0" smtClean="0"/>
              <a:t>Place a title at the top. </a:t>
            </a:r>
          </a:p>
          <a:p>
            <a:pPr marL="171450" indent="-171450">
              <a:buFont typeface="Arial" panose="020B0604020202020204" pitchFamily="34" charset="0"/>
              <a:buChar char="•"/>
            </a:pPr>
            <a:r>
              <a:rPr lang="en-US" sz="1200" dirty="0" smtClean="0"/>
              <a:t>Put a label under the x-axis using </a:t>
            </a:r>
            <a:r>
              <a:rPr lang="en-US" sz="1200" dirty="0" err="1" smtClean="0"/>
              <a:t>xlabel</a:t>
            </a:r>
            <a:r>
              <a:rPr lang="en-US" sz="1200" dirty="0" smtClean="0"/>
              <a:t>().</a:t>
            </a:r>
          </a:p>
          <a:p>
            <a:pPr marL="171450" indent="-171450">
              <a:buFont typeface="Arial" panose="020B0604020202020204" pitchFamily="34" charset="0"/>
              <a:buChar char="•"/>
            </a:pPr>
            <a:r>
              <a:rPr lang="en-US" sz="1200" dirty="0" err="1" smtClean="0"/>
              <a:t>ylabel</a:t>
            </a:r>
            <a:r>
              <a:rPr lang="en-US" sz="1200" dirty="0" smtClean="0"/>
              <a:t>() puts a label to the left of the y-axis, oriented 90° from horizontal</a:t>
            </a:r>
            <a:endParaRPr lang="en-US" sz="1200" dirty="0"/>
          </a:p>
        </p:txBody>
      </p:sp>
      <p:sp>
        <p:nvSpPr>
          <p:cNvPr id="9" name="Text Box 12"/>
          <p:cNvSpPr txBox="1">
            <a:spLocks noChangeArrowheads="1"/>
          </p:cNvSpPr>
          <p:nvPr/>
        </p:nvSpPr>
        <p:spPr bwMode="auto">
          <a:xfrm>
            <a:off x="5645150" y="1600200"/>
            <a:ext cx="2971800" cy="636857"/>
          </a:xfrm>
          <a:prstGeom prst="rect">
            <a:avLst/>
          </a:prstGeom>
          <a:solidFill>
            <a:srgbClr val="FFFF99"/>
          </a:solidFill>
          <a:ln>
            <a:noFill/>
          </a:ln>
          <a:effectLst>
            <a:outerShdw blurRad="50800" dist="635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smtClean="0"/>
              <a:t>Matlab scales the image to fit the figure window so both the images size and aspect ratio are usually incorrect.</a:t>
            </a:r>
            <a:endParaRPr lang="en-US" sz="12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5" descr="MatlabCommandWindow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1747838"/>
            <a:ext cx="5192712"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16"/>
          <p:cNvSpPr>
            <a:spLocks noChangeArrowheads="1"/>
          </p:cNvSpPr>
          <p:nvPr/>
        </p:nvSpPr>
        <p:spPr bwMode="auto">
          <a:xfrm>
            <a:off x="762000" y="4419600"/>
            <a:ext cx="1676400" cy="6096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26628" name="Rectangle 14"/>
          <p:cNvSpPr>
            <a:spLocks noGrp="1" noChangeArrowheads="1"/>
          </p:cNvSpPr>
          <p:nvPr>
            <p:ph type="title"/>
          </p:nvPr>
        </p:nvSpPr>
        <p:spPr>
          <a:xfrm>
            <a:off x="484188" y="1008063"/>
            <a:ext cx="8105775" cy="604837"/>
          </a:xfrm>
          <a:noFill/>
        </p:spPr>
        <p:txBody>
          <a:bodyPr lIns="92053" tIns="46028" rIns="92053" bIns="46028"/>
          <a:lstStyle/>
          <a:p>
            <a:r>
              <a:rPr lang="en-US" sz="3300" dirty="0" smtClean="0"/>
              <a:t>Read a Truecolor Image into Matlab</a:t>
            </a:r>
          </a:p>
        </p:txBody>
      </p:sp>
      <p:pic>
        <p:nvPicPr>
          <p:cNvPr id="26629" name="Picture 8" descr="Les_Boingeoisie_MatlabFigure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3" y="1143000"/>
            <a:ext cx="7154862" cy="4443413"/>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17"/>
          <p:cNvSpPr>
            <a:spLocks noChangeArrowheads="1"/>
          </p:cNvSpPr>
          <p:nvPr/>
        </p:nvSpPr>
        <p:spPr bwMode="auto">
          <a:xfrm>
            <a:off x="533400" y="4572000"/>
            <a:ext cx="304800" cy="6096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64D6DF08-BC9C-46EA-ABB6-E863C316F9B4}" type="slidenum">
              <a:rPr lang="en-US"/>
              <a:pPr>
                <a:defRPr/>
              </a:pPr>
              <a:t>45</a:t>
            </a:fld>
            <a:endParaRPr lang="en-US" dirty="0"/>
          </a:p>
        </p:txBody>
      </p:sp>
      <p:sp>
        <p:nvSpPr>
          <p:cNvPr id="10" name="Text Box 12"/>
          <p:cNvSpPr txBox="1">
            <a:spLocks noChangeArrowheads="1"/>
          </p:cNvSpPr>
          <p:nvPr/>
        </p:nvSpPr>
        <p:spPr bwMode="auto">
          <a:xfrm>
            <a:off x="454024" y="4823504"/>
            <a:ext cx="2292351" cy="1190855"/>
          </a:xfrm>
          <a:prstGeom prst="rect">
            <a:avLst/>
          </a:prstGeom>
          <a:solidFill>
            <a:srgbClr val="FFFF99"/>
          </a:solidFill>
          <a:ln>
            <a:noFill/>
          </a:ln>
          <a:effectLst>
            <a:outerShdw blurRad="50800" dist="635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err="1" smtClean="0"/>
              <a:t>truesize</a:t>
            </a:r>
            <a:r>
              <a:rPr lang="en-US" sz="1200" dirty="0" smtClean="0"/>
              <a:t> makes the figure window fit the image – unless </a:t>
            </a:r>
            <a:r>
              <a:rPr lang="en-US" sz="1200" dirty="0" smtClean="0"/>
              <a:t>the images is too large for the display in which case it is resized to fit but with the correct aspect ratio.</a:t>
            </a:r>
            <a:endParaRPr lang="en-US" sz="12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4" descr="MatlabCommandWindow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1747838"/>
            <a:ext cx="5192712"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p:cNvSpPr>
            <a:spLocks noGrp="1" noChangeArrowheads="1"/>
          </p:cNvSpPr>
          <p:nvPr>
            <p:ph type="title"/>
          </p:nvPr>
        </p:nvSpPr>
        <p:spPr>
          <a:xfrm>
            <a:off x="484188" y="1008063"/>
            <a:ext cx="8105775" cy="604837"/>
          </a:xfrm>
          <a:noFill/>
        </p:spPr>
        <p:txBody>
          <a:bodyPr lIns="92053" tIns="46028" rIns="92053" bIns="46028"/>
          <a:lstStyle/>
          <a:p>
            <a:r>
              <a:rPr lang="en-US" sz="3300" dirty="0" smtClean="0"/>
              <a:t>Read a Truecolor Image into Matlab</a:t>
            </a:r>
          </a:p>
        </p:txBody>
      </p:sp>
      <p:sp>
        <p:nvSpPr>
          <p:cNvPr id="27652" name="Rectangle 15"/>
          <p:cNvSpPr>
            <a:spLocks noChangeArrowheads="1"/>
          </p:cNvSpPr>
          <p:nvPr/>
        </p:nvSpPr>
        <p:spPr bwMode="auto">
          <a:xfrm>
            <a:off x="762000" y="4419600"/>
            <a:ext cx="1676400" cy="6096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27653" name="Rectangle 16"/>
          <p:cNvSpPr>
            <a:spLocks noChangeArrowheads="1"/>
          </p:cNvSpPr>
          <p:nvPr/>
        </p:nvSpPr>
        <p:spPr bwMode="auto">
          <a:xfrm>
            <a:off x="533400" y="4572000"/>
            <a:ext cx="304800" cy="6096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pic>
        <p:nvPicPr>
          <p:cNvPr id="27654" name="Picture 4" descr="Les_Boingeoisie_MatlabFigure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3" y="1143000"/>
            <a:ext cx="7154862" cy="4443413"/>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Text Box 5"/>
          <p:cNvSpPr txBox="1">
            <a:spLocks noChangeArrowheads="1"/>
          </p:cNvSpPr>
          <p:nvPr/>
        </p:nvSpPr>
        <p:spPr bwMode="auto">
          <a:xfrm>
            <a:off x="2500313" y="4706938"/>
            <a:ext cx="1368425" cy="357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800" dirty="0">
                <a:solidFill>
                  <a:schemeClr val="bg1"/>
                </a:solidFill>
                <a:latin typeface="Jenkins v2.0" pitchFamily="2" charset="0"/>
              </a:rPr>
              <a:t>Mark Frauenfelder</a:t>
            </a:r>
          </a:p>
        </p:txBody>
      </p:sp>
      <p:sp>
        <p:nvSpPr>
          <p:cNvPr id="27656" name="Text Box 6"/>
          <p:cNvSpPr txBox="1">
            <a:spLocks noChangeArrowheads="1"/>
          </p:cNvSpPr>
          <p:nvPr/>
        </p:nvSpPr>
        <p:spPr bwMode="auto">
          <a:xfrm>
            <a:off x="5832475" y="4437063"/>
            <a:ext cx="1089025" cy="357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800" dirty="0">
                <a:solidFill>
                  <a:schemeClr val="bg1"/>
                </a:solidFill>
                <a:latin typeface="Jenkins v2.0" pitchFamily="2" charset="0"/>
              </a:rPr>
              <a:t>Cory Doctorow</a:t>
            </a:r>
          </a:p>
        </p:txBody>
      </p:sp>
      <p:sp>
        <p:nvSpPr>
          <p:cNvPr id="27657" name="Text Box 7"/>
          <p:cNvSpPr txBox="1">
            <a:spLocks noChangeArrowheads="1"/>
          </p:cNvSpPr>
          <p:nvPr/>
        </p:nvSpPr>
        <p:spPr bwMode="auto">
          <a:xfrm>
            <a:off x="3816350" y="4437063"/>
            <a:ext cx="1157288" cy="357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800" dirty="0">
                <a:solidFill>
                  <a:schemeClr val="bg1"/>
                </a:solidFill>
                <a:latin typeface="Jenkins v2.0" pitchFamily="2" charset="0"/>
              </a:rPr>
              <a:t>David Pescovitz</a:t>
            </a:r>
          </a:p>
        </p:txBody>
      </p:sp>
      <p:sp>
        <p:nvSpPr>
          <p:cNvPr id="27658" name="Text Box 8"/>
          <p:cNvSpPr txBox="1">
            <a:spLocks noChangeArrowheads="1"/>
          </p:cNvSpPr>
          <p:nvPr/>
        </p:nvSpPr>
        <p:spPr bwMode="auto">
          <a:xfrm>
            <a:off x="4924425" y="4706938"/>
            <a:ext cx="1046163" cy="357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800" dirty="0">
                <a:solidFill>
                  <a:schemeClr val="bg1"/>
                </a:solidFill>
                <a:latin typeface="Jenkins v2.0" pitchFamily="2" charset="0"/>
              </a:rPr>
              <a:t>John Battelle</a:t>
            </a:r>
          </a:p>
        </p:txBody>
      </p:sp>
      <p:sp>
        <p:nvSpPr>
          <p:cNvPr id="27659" name="Text Box 9"/>
          <p:cNvSpPr txBox="1">
            <a:spLocks noChangeArrowheads="1"/>
          </p:cNvSpPr>
          <p:nvPr/>
        </p:nvSpPr>
        <p:spPr bwMode="auto">
          <a:xfrm>
            <a:off x="6791325" y="4706938"/>
            <a:ext cx="839788" cy="357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800" dirty="0">
                <a:solidFill>
                  <a:schemeClr val="bg1"/>
                </a:solidFill>
                <a:latin typeface="Jenkins v2.0" pitchFamily="2" charset="0"/>
              </a:rPr>
              <a:t>Xeni Jardin</a:t>
            </a:r>
          </a:p>
        </p:txBody>
      </p:sp>
      <p:grpSp>
        <p:nvGrpSpPr>
          <p:cNvPr id="5" name="Group 4"/>
          <p:cNvGrpSpPr/>
          <p:nvPr/>
        </p:nvGrpSpPr>
        <p:grpSpPr>
          <a:xfrm>
            <a:off x="5957888" y="1076325"/>
            <a:ext cx="2889250" cy="304800"/>
            <a:chOff x="5957888" y="1076325"/>
            <a:chExt cx="2889250" cy="304800"/>
          </a:xfrm>
        </p:grpSpPr>
        <p:sp>
          <p:nvSpPr>
            <p:cNvPr id="27664" name="Text Box 11"/>
            <p:cNvSpPr txBox="1">
              <a:spLocks noChangeArrowheads="1"/>
            </p:cNvSpPr>
            <p:nvPr/>
          </p:nvSpPr>
          <p:spPr bwMode="auto">
            <a:xfrm>
              <a:off x="5957888" y="1076325"/>
              <a:ext cx="2889250" cy="30480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r"/>
              <a:r>
                <a:rPr lang="en-US" sz="1400" dirty="0">
                  <a:latin typeface="Courier New" pitchFamily="49" charset="0"/>
                </a:rPr>
                <a:t>http://boingboing.net/</a:t>
              </a:r>
            </a:p>
          </p:txBody>
        </p:sp>
        <p:pic>
          <p:nvPicPr>
            <p:cNvPr id="27665" name="Picture 10" descr="boingbo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808" y="1129455"/>
              <a:ext cx="190500" cy="1845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8100000" algn="ctr" rotWithShape="0">
                      <a:srgbClr val="808080">
                        <a:alpha val="50000"/>
                      </a:srgbClr>
                    </a:outerShdw>
                  </a:effectLst>
                </a14:hiddenEffects>
              </a:ext>
            </a:extLst>
          </p:spPr>
        </p:pic>
      </p:gr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E4752462-CD72-4A12-B349-CCD4C4D5DC99}" type="slidenum">
              <a:rPr lang="en-US"/>
              <a:pPr>
                <a:defRPr/>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1" descr="MatlabCommandWindow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1747838"/>
            <a:ext cx="5192712"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0"/>
          <p:cNvSpPr>
            <a:spLocks noGrp="1" noChangeArrowheads="1"/>
          </p:cNvSpPr>
          <p:nvPr>
            <p:ph type="title"/>
          </p:nvPr>
        </p:nvSpPr>
        <p:spPr>
          <a:xfrm>
            <a:off x="484188" y="1008063"/>
            <a:ext cx="8105775" cy="604837"/>
          </a:xfrm>
          <a:noFill/>
        </p:spPr>
        <p:txBody>
          <a:bodyPr lIns="92053" tIns="46028" rIns="92053" bIns="46028"/>
          <a:lstStyle/>
          <a:p>
            <a:r>
              <a:rPr lang="en-US" sz="3300" dirty="0" smtClean="0"/>
              <a:t>Crop the Image</a:t>
            </a:r>
          </a:p>
        </p:txBody>
      </p:sp>
      <p:sp>
        <p:nvSpPr>
          <p:cNvPr id="28676" name="Rectangle 22"/>
          <p:cNvSpPr>
            <a:spLocks noChangeArrowheads="1"/>
          </p:cNvSpPr>
          <p:nvPr/>
        </p:nvSpPr>
        <p:spPr bwMode="auto">
          <a:xfrm>
            <a:off x="762000" y="4419600"/>
            <a:ext cx="1676400" cy="6096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28677" name="Rectangle 23"/>
          <p:cNvSpPr>
            <a:spLocks noChangeArrowheads="1"/>
          </p:cNvSpPr>
          <p:nvPr/>
        </p:nvSpPr>
        <p:spPr bwMode="auto">
          <a:xfrm>
            <a:off x="533400" y="4572000"/>
            <a:ext cx="304800" cy="6096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pic>
        <p:nvPicPr>
          <p:cNvPr id="28678" name="Picture 6" descr="Les_Boingeoisie_MatlabFigure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3" y="1143000"/>
            <a:ext cx="7154862" cy="4443413"/>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AutoShape 11"/>
          <p:cNvSpPr>
            <a:spLocks noChangeArrowheads="1"/>
          </p:cNvSpPr>
          <p:nvPr/>
        </p:nvSpPr>
        <p:spPr bwMode="auto">
          <a:xfrm>
            <a:off x="2355850" y="1681163"/>
            <a:ext cx="207963" cy="336550"/>
          </a:xfrm>
          <a:prstGeom prst="upArrow">
            <a:avLst>
              <a:gd name="adj1" fmla="val 50000"/>
              <a:gd name="adj2" fmla="val 40458"/>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sp>
        <p:nvSpPr>
          <p:cNvPr id="28680" name="Text Box 10"/>
          <p:cNvSpPr txBox="1">
            <a:spLocks noChangeArrowheads="1"/>
          </p:cNvSpPr>
          <p:nvPr/>
        </p:nvSpPr>
        <p:spPr bwMode="auto">
          <a:xfrm>
            <a:off x="900113" y="2084388"/>
            <a:ext cx="1612900" cy="81597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a:t>First, select a region using the magnifier.</a:t>
            </a:r>
          </a:p>
        </p:txBody>
      </p:sp>
      <p:sp>
        <p:nvSpPr>
          <p:cNvPr id="28681" name="Text Box 12"/>
          <p:cNvSpPr txBox="1">
            <a:spLocks noChangeArrowheads="1"/>
          </p:cNvSpPr>
          <p:nvPr/>
        </p:nvSpPr>
        <p:spPr bwMode="auto">
          <a:xfrm>
            <a:off x="3325813" y="1949450"/>
            <a:ext cx="2424112" cy="32702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a:t>left click here and hold</a:t>
            </a:r>
          </a:p>
        </p:txBody>
      </p:sp>
      <p:sp>
        <p:nvSpPr>
          <p:cNvPr id="28682" name="Text Box 14"/>
          <p:cNvSpPr txBox="1">
            <a:spLocks noChangeArrowheads="1"/>
          </p:cNvSpPr>
          <p:nvPr/>
        </p:nvSpPr>
        <p:spPr bwMode="auto">
          <a:xfrm>
            <a:off x="5818188" y="4773613"/>
            <a:ext cx="2563812" cy="32702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a:t>drag to here and release</a:t>
            </a:r>
          </a:p>
        </p:txBody>
      </p:sp>
      <p:sp>
        <p:nvSpPr>
          <p:cNvPr id="28683" name="AutoShape 15"/>
          <p:cNvSpPr>
            <a:spLocks noChangeArrowheads="1"/>
          </p:cNvSpPr>
          <p:nvPr/>
        </p:nvSpPr>
        <p:spPr bwMode="auto">
          <a:xfrm>
            <a:off x="7662863" y="4338638"/>
            <a:ext cx="207962" cy="334962"/>
          </a:xfrm>
          <a:prstGeom prst="upArrow">
            <a:avLst>
              <a:gd name="adj1" fmla="val 50000"/>
              <a:gd name="adj2" fmla="val 40267"/>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sp>
        <p:nvSpPr>
          <p:cNvPr id="28684" name="Text Box 16"/>
          <p:cNvSpPr txBox="1">
            <a:spLocks noChangeArrowheads="1"/>
          </p:cNvSpPr>
          <p:nvPr/>
        </p:nvSpPr>
        <p:spPr bwMode="auto">
          <a:xfrm>
            <a:off x="2728913" y="4235450"/>
            <a:ext cx="2189162" cy="752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2200" dirty="0">
                <a:solidFill>
                  <a:schemeClr val="bg1"/>
                </a:solidFill>
                <a:latin typeface="Arial" charset="0"/>
              </a:rPr>
              <a:t>Cut out a region from the image</a:t>
            </a:r>
          </a:p>
        </p:txBody>
      </p:sp>
      <p:sp>
        <p:nvSpPr>
          <p:cNvPr id="28685" name="AutoShape 18"/>
          <p:cNvSpPr>
            <a:spLocks noChangeArrowheads="1"/>
          </p:cNvSpPr>
          <p:nvPr/>
        </p:nvSpPr>
        <p:spPr bwMode="auto">
          <a:xfrm rot="10800000">
            <a:off x="5783263" y="2151063"/>
            <a:ext cx="207962" cy="336550"/>
          </a:xfrm>
          <a:prstGeom prst="upArrow">
            <a:avLst>
              <a:gd name="adj1" fmla="val 50000"/>
              <a:gd name="adj2" fmla="val 40458"/>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C8FE24B5-D96A-49F8-A53D-6D87EE6BE754}" type="slidenum">
              <a:rPr lang="en-US"/>
              <a:pPr>
                <a:defRPr/>
              </a:pPr>
              <a:t>47</a:t>
            </a:fld>
            <a:endParaRPr lang="en-US" dirty="0"/>
          </a:p>
        </p:txBody>
      </p:sp>
      <p:sp>
        <p:nvSpPr>
          <p:cNvPr id="17" name="Text Box 12"/>
          <p:cNvSpPr txBox="1">
            <a:spLocks noChangeArrowheads="1"/>
          </p:cNvSpPr>
          <p:nvPr/>
        </p:nvSpPr>
        <p:spPr bwMode="auto">
          <a:xfrm>
            <a:off x="1662113" y="224754"/>
            <a:ext cx="2133600" cy="452191"/>
          </a:xfrm>
          <a:prstGeom prst="rect">
            <a:avLst/>
          </a:prstGeom>
          <a:solidFill>
            <a:srgbClr val="FFFF99"/>
          </a:soli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smtClean="0"/>
              <a:t>How to crop an image using Matlab’s native indexing</a:t>
            </a:r>
            <a:endParaRPr lang="en-US"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5" descr="MatlabCommandWindow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1747838"/>
            <a:ext cx="5192712"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16"/>
          <p:cNvSpPr>
            <a:spLocks noChangeArrowheads="1"/>
          </p:cNvSpPr>
          <p:nvPr/>
        </p:nvSpPr>
        <p:spPr bwMode="auto">
          <a:xfrm>
            <a:off x="762000" y="4419600"/>
            <a:ext cx="1676400" cy="6096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29700" name="Rectangle 17"/>
          <p:cNvSpPr>
            <a:spLocks noChangeArrowheads="1"/>
          </p:cNvSpPr>
          <p:nvPr/>
        </p:nvSpPr>
        <p:spPr bwMode="auto">
          <a:xfrm>
            <a:off x="533400" y="4572000"/>
            <a:ext cx="304800" cy="6096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29701" name="Rectangle 14"/>
          <p:cNvSpPr>
            <a:spLocks noGrp="1" noChangeArrowheads="1"/>
          </p:cNvSpPr>
          <p:nvPr>
            <p:ph type="title"/>
          </p:nvPr>
        </p:nvSpPr>
        <p:spPr>
          <a:xfrm>
            <a:off x="484188" y="1008063"/>
            <a:ext cx="8105775" cy="604837"/>
          </a:xfrm>
          <a:noFill/>
        </p:spPr>
        <p:txBody>
          <a:bodyPr lIns="92053" tIns="46028" rIns="92053" bIns="46028"/>
          <a:lstStyle/>
          <a:p>
            <a:r>
              <a:rPr lang="en-US" sz="3300" dirty="0" smtClean="0"/>
              <a:t>Crop the Image</a:t>
            </a:r>
          </a:p>
        </p:txBody>
      </p:sp>
      <p:pic>
        <p:nvPicPr>
          <p:cNvPr id="29702" name="Picture 5" descr="Les_Boingeoisie_MatlabFigure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3" y="1143000"/>
            <a:ext cx="7154862" cy="4443413"/>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10"/>
          <p:cNvSpPr txBox="1">
            <a:spLocks noChangeArrowheads="1"/>
          </p:cNvSpPr>
          <p:nvPr/>
        </p:nvSpPr>
        <p:spPr bwMode="auto">
          <a:xfrm>
            <a:off x="2424113" y="806450"/>
            <a:ext cx="2009775" cy="1060450"/>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a:t>From this close-up we can estimate the coordinates  of the region:</a:t>
            </a:r>
          </a:p>
        </p:txBody>
      </p:sp>
      <p:sp>
        <p:nvSpPr>
          <p:cNvPr id="29704" name="Text Box 11"/>
          <p:cNvSpPr txBox="1">
            <a:spLocks noChangeArrowheads="1"/>
          </p:cNvSpPr>
          <p:nvPr/>
        </p:nvSpPr>
        <p:spPr bwMode="auto">
          <a:xfrm>
            <a:off x="5957888" y="4370388"/>
            <a:ext cx="2493962" cy="571500"/>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a:t>rows: about 125 to 425 cols: about 700 to 1050 </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0A2A0429-6C40-45FD-B192-B99306E5F3CC}" type="slidenum">
              <a:rPr lang="en-US"/>
              <a:pPr>
                <a:defRPr/>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4"/>
          <p:cNvSpPr>
            <a:spLocks noGrp="1" noChangeArrowheads="1"/>
          </p:cNvSpPr>
          <p:nvPr>
            <p:ph type="title"/>
          </p:nvPr>
        </p:nvSpPr>
        <p:spPr>
          <a:xfrm>
            <a:off x="484188" y="1008063"/>
            <a:ext cx="8105775" cy="604837"/>
          </a:xfrm>
          <a:noFill/>
        </p:spPr>
        <p:txBody>
          <a:bodyPr lIns="92053" tIns="46028" rIns="92053" bIns="46028"/>
          <a:lstStyle/>
          <a:p>
            <a:r>
              <a:rPr lang="en-US" sz="3300" dirty="0" smtClean="0"/>
              <a:t>Crop the Image</a:t>
            </a:r>
          </a:p>
        </p:txBody>
      </p:sp>
      <p:pic>
        <p:nvPicPr>
          <p:cNvPr id="30723" name="Picture 4" descr="Les_Boingeoisie_MatlabFigure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1143000"/>
            <a:ext cx="7154862" cy="4443413"/>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15" descr="MatlabCommandWindow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8" y="1747838"/>
            <a:ext cx="5192712" cy="4098925"/>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6" descr="Les_Boingeoisie_MatlabFigure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8075" y="2487613"/>
            <a:ext cx="2554288" cy="2470150"/>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9"/>
          <p:cNvSpPr txBox="1">
            <a:spLocks noChangeArrowheads="1"/>
          </p:cNvSpPr>
          <p:nvPr/>
        </p:nvSpPr>
        <p:spPr bwMode="auto">
          <a:xfrm>
            <a:off x="3740150" y="3025775"/>
            <a:ext cx="1247775" cy="32702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a:t>Here it is:</a:t>
            </a:r>
          </a:p>
        </p:txBody>
      </p:sp>
      <p:sp>
        <p:nvSpPr>
          <p:cNvPr id="30727" name="Text Box 10"/>
          <p:cNvSpPr txBox="1">
            <a:spLocks noChangeArrowheads="1"/>
          </p:cNvSpPr>
          <p:nvPr/>
        </p:nvSpPr>
        <p:spPr bwMode="auto">
          <a:xfrm>
            <a:off x="7391400" y="5270501"/>
            <a:ext cx="1425576" cy="575302"/>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a:t>Now </a:t>
            </a:r>
            <a:r>
              <a:rPr lang="en-US" sz="1600" dirty="0" smtClean="0"/>
              <a:t>to close figure 1…</a:t>
            </a:r>
            <a:endParaRPr lang="en-US" sz="1600"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C50F362C-F73A-44C6-A047-6A2083EA1051}" type="slidenum">
              <a:rPr lang="en-US"/>
              <a:pPr>
                <a:defRPr/>
              </a:pPr>
              <a:t>49</a:t>
            </a:fld>
            <a:endParaRPr lang="en-US" dirty="0"/>
          </a:p>
        </p:txBody>
      </p:sp>
      <p:sp>
        <p:nvSpPr>
          <p:cNvPr id="11" name="Text Box 12"/>
          <p:cNvSpPr txBox="1">
            <a:spLocks noChangeArrowheads="1"/>
          </p:cNvSpPr>
          <p:nvPr/>
        </p:nvSpPr>
        <p:spPr bwMode="auto">
          <a:xfrm>
            <a:off x="826294" y="5110163"/>
            <a:ext cx="4508499" cy="636857"/>
          </a:xfrm>
          <a:prstGeom prst="rect">
            <a:avLst/>
          </a:prstGeom>
          <a:solidFill>
            <a:srgbClr val="FFFF99"/>
          </a:solidFill>
          <a:ln>
            <a:noFill/>
          </a:ln>
          <a:effectLst>
            <a:outerShdw blurRad="50800" dist="635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smtClean="0"/>
              <a:t>J = I(first </a:t>
            </a:r>
            <a:r>
              <a:rPr lang="en-US" sz="1200" dirty="0" err="1" smtClean="0"/>
              <a:t>row:last</a:t>
            </a:r>
            <a:r>
              <a:rPr lang="en-US" sz="1200" dirty="0" smtClean="0"/>
              <a:t> row, first </a:t>
            </a:r>
            <a:r>
              <a:rPr lang="en-US" sz="1200" dirty="0" err="1" smtClean="0"/>
              <a:t>column:last</a:t>
            </a:r>
            <a:r>
              <a:rPr lang="en-US" sz="1200" dirty="0" smtClean="0"/>
              <a:t> column, all bands)  ‘:’ alone means ‘all bands’ here. In the 1</a:t>
            </a:r>
            <a:r>
              <a:rPr lang="en-US" sz="1200" baseline="30000" dirty="0" smtClean="0"/>
              <a:t>st</a:t>
            </a:r>
            <a:r>
              <a:rPr lang="en-US" sz="1200" dirty="0" smtClean="0"/>
              <a:t>  position, ‘:’ means ‘all rows’; in the 2</a:t>
            </a:r>
            <a:r>
              <a:rPr lang="en-US" sz="1200" baseline="30000" dirty="0" smtClean="0"/>
              <a:t>nd</a:t>
            </a:r>
            <a:r>
              <a:rPr lang="en-US" sz="1200" dirty="0" smtClean="0"/>
              <a:t> it means ‘all columns’. </a:t>
            </a:r>
            <a:endParaRPr lang="en-US" sz="1200" dirty="0"/>
          </a:p>
        </p:txBody>
      </p:sp>
      <p:sp>
        <p:nvSpPr>
          <p:cNvPr id="12" name="Text Box 12"/>
          <p:cNvSpPr txBox="1">
            <a:spLocks noChangeArrowheads="1"/>
          </p:cNvSpPr>
          <p:nvPr/>
        </p:nvSpPr>
        <p:spPr bwMode="auto">
          <a:xfrm>
            <a:off x="7010401" y="940499"/>
            <a:ext cx="1797050" cy="1560187"/>
          </a:xfrm>
          <a:prstGeom prst="rect">
            <a:avLst/>
          </a:prstGeom>
          <a:solidFill>
            <a:srgbClr val="FFFF99"/>
          </a:solidFill>
          <a:ln>
            <a:noFill/>
          </a:ln>
          <a:effectLst>
            <a:outerShdw blurRad="50800" dist="635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smtClean="0"/>
              <a:t>I(:) means all I’s elements in a vertical list: 1</a:t>
            </a:r>
            <a:r>
              <a:rPr lang="en-US" sz="1200" baseline="30000" dirty="0" smtClean="0"/>
              <a:t>st</a:t>
            </a:r>
            <a:r>
              <a:rPr lang="en-US" sz="1200" dirty="0" smtClean="0"/>
              <a:t> col fo</a:t>
            </a:r>
            <a:r>
              <a:rPr lang="en-US" sz="1200" dirty="0" smtClean="0"/>
              <a:t>llowed by 2</a:t>
            </a:r>
            <a:r>
              <a:rPr lang="en-US" sz="1200" baseline="30000" dirty="0" smtClean="0"/>
              <a:t>nd</a:t>
            </a:r>
            <a:r>
              <a:rPr lang="en-US" sz="1200" dirty="0" smtClean="0"/>
              <a:t>, etc. until the 1st band is </a:t>
            </a:r>
            <a:r>
              <a:rPr lang="en-US" sz="1200" dirty="0" err="1" smtClean="0"/>
              <a:t>catenated</a:t>
            </a:r>
            <a:r>
              <a:rPr lang="en-US" sz="1200" dirty="0" smtClean="0"/>
              <a:t>. Same procedure is applied to remaining bands for one long list.</a:t>
            </a:r>
            <a:endParaRPr lang="en-US"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that illuminates other surfaces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5</a:t>
            </a:fld>
            <a:endParaRPr lang="en-US" dirty="0"/>
          </a:p>
        </p:txBody>
      </p:sp>
    </p:spTree>
    <p:extLst>
      <p:ext uri="{BB962C8B-B14F-4D97-AF65-F5344CB8AC3E}">
        <p14:creationId xmlns:p14="http://schemas.microsoft.com/office/powerpoint/2010/main" val="36492497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6" descr="MatlabCommandWindow_0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747838"/>
            <a:ext cx="51927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14"/>
          <p:cNvSpPr>
            <a:spLocks noGrp="1" noChangeArrowheads="1"/>
          </p:cNvSpPr>
          <p:nvPr>
            <p:ph type="title"/>
          </p:nvPr>
        </p:nvSpPr>
        <p:spPr>
          <a:xfrm>
            <a:off x="484188" y="1008063"/>
            <a:ext cx="8105775" cy="604837"/>
          </a:xfrm>
          <a:noFill/>
        </p:spPr>
        <p:txBody>
          <a:bodyPr lIns="92053" tIns="46028" rIns="92053" bIns="46028"/>
          <a:lstStyle/>
          <a:p>
            <a:r>
              <a:rPr lang="en-US" sz="3300" dirty="0" smtClean="0"/>
              <a:t>Crop the Image</a:t>
            </a:r>
          </a:p>
        </p:txBody>
      </p:sp>
      <p:pic>
        <p:nvPicPr>
          <p:cNvPr id="31748" name="Picture 5" descr="Les_Boingeoisie_MatlabFigure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075" y="2487613"/>
            <a:ext cx="2554288"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3" descr="Les_Boingeoisie_MatlabFigure_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113" y="1143000"/>
            <a:ext cx="7154862" cy="4443413"/>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8"/>
          <p:cNvSpPr>
            <a:spLocks noChangeArrowheads="1"/>
          </p:cNvSpPr>
          <p:nvPr/>
        </p:nvSpPr>
        <p:spPr bwMode="auto">
          <a:xfrm>
            <a:off x="539750" y="5311775"/>
            <a:ext cx="484188" cy="2016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nchor="ctr"/>
          <a:lstStyle/>
          <a:p>
            <a:pPr algn="ctr" defTabSz="820738"/>
            <a:endParaRPr lang="en-US" sz="2500" dirty="0">
              <a:latin typeface="Arial" charset="0"/>
            </a:endParaRPr>
          </a:p>
        </p:txBody>
      </p:sp>
      <p:sp>
        <p:nvSpPr>
          <p:cNvPr id="31751" name="Text Box 11"/>
          <p:cNvSpPr txBox="1">
            <a:spLocks noChangeArrowheads="1"/>
          </p:cNvSpPr>
          <p:nvPr/>
        </p:nvSpPr>
        <p:spPr bwMode="auto">
          <a:xfrm>
            <a:off x="6677026" y="4596606"/>
            <a:ext cx="2009775" cy="815975"/>
          </a:xfrm>
          <a:prstGeom prst="rect">
            <a:avLst/>
          </a:prstGeom>
          <a:solidFill>
            <a:srgbClr val="FFFF99"/>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smtClean="0"/>
              <a:t>… Bring figure 1 </a:t>
            </a:r>
            <a:r>
              <a:rPr lang="en-US" sz="1600" dirty="0"/>
              <a:t>to the front using the </a:t>
            </a:r>
            <a:r>
              <a:rPr lang="en-US" sz="1600" dirty="0" smtClean="0"/>
              <a:t>figure() </a:t>
            </a:r>
            <a:r>
              <a:rPr lang="en-US" sz="1600" dirty="0"/>
              <a:t>command,</a:t>
            </a:r>
          </a:p>
        </p:txBody>
      </p:sp>
      <p:sp>
        <p:nvSpPr>
          <p:cNvPr id="31752" name="Rectangle 17"/>
          <p:cNvSpPr>
            <a:spLocks noChangeArrowheads="1"/>
          </p:cNvSpPr>
          <p:nvPr/>
        </p:nvSpPr>
        <p:spPr bwMode="auto">
          <a:xfrm>
            <a:off x="762000" y="5157788"/>
            <a:ext cx="457200" cy="1524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E4E9AE32-E5C5-40D0-A30B-3EC5A1BAC365}" type="slidenum">
              <a:rPr lang="en-US"/>
              <a:pPr>
                <a:defRPr/>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4" descr="MatlabCommandWindow_0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747838"/>
            <a:ext cx="51927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4" descr="Les_Boingeoisie_MatlabFigure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075" y="2487613"/>
            <a:ext cx="2554288" cy="2470150"/>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10"/>
          <p:cNvSpPr txBox="1">
            <a:spLocks noChangeArrowheads="1"/>
          </p:cNvSpPr>
          <p:nvPr/>
        </p:nvSpPr>
        <p:spPr bwMode="auto">
          <a:xfrm>
            <a:off x="6858000" y="5110163"/>
            <a:ext cx="1870075" cy="571500"/>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a:t>then type ‘close’ at the prompt.</a:t>
            </a:r>
          </a:p>
        </p:txBody>
      </p:sp>
      <p:sp>
        <p:nvSpPr>
          <p:cNvPr id="32773" name="Rectangle 12"/>
          <p:cNvSpPr>
            <a:spLocks noGrp="1" noChangeArrowheads="1"/>
          </p:cNvSpPr>
          <p:nvPr>
            <p:ph type="title"/>
          </p:nvPr>
        </p:nvSpPr>
        <p:spPr>
          <a:xfrm>
            <a:off x="484188" y="1008063"/>
            <a:ext cx="8105775" cy="604837"/>
          </a:xfrm>
          <a:noFill/>
        </p:spPr>
        <p:txBody>
          <a:bodyPr lIns="92053" tIns="46028" rIns="92053" bIns="46028"/>
          <a:lstStyle/>
          <a:p>
            <a:r>
              <a:rPr lang="en-US" sz="3300" dirty="0" smtClean="0"/>
              <a:t>Crop the Image</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E36AFFB1-D041-4A93-BC99-B869C2F8EA7D}" type="slidenum">
              <a:rPr lang="en-US"/>
              <a:pPr>
                <a:defRPr/>
              </a:pPr>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descr="MatlabCommandWindow_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749425"/>
            <a:ext cx="51927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4"/>
          <p:cNvSpPr>
            <a:spLocks noGrp="1" noChangeArrowheads="1"/>
          </p:cNvSpPr>
          <p:nvPr>
            <p:ph type="title"/>
          </p:nvPr>
        </p:nvSpPr>
        <p:spPr>
          <a:xfrm>
            <a:off x="484188" y="1008063"/>
            <a:ext cx="8105775" cy="604837"/>
          </a:xfrm>
          <a:noFill/>
        </p:spPr>
        <p:txBody>
          <a:bodyPr lIns="92053" tIns="46028" rIns="92053" bIns="46028"/>
          <a:lstStyle/>
          <a:p>
            <a:r>
              <a:rPr lang="en-US" sz="3300" dirty="0" smtClean="0"/>
              <a:t>Read a Colormapped Image into Matlab</a:t>
            </a:r>
          </a:p>
        </p:txBody>
      </p:sp>
      <p:pic>
        <p:nvPicPr>
          <p:cNvPr id="33796" name="Picture 10" descr="JimWoodring_pm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150" y="2913063"/>
            <a:ext cx="4103688" cy="3205162"/>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34E4B7CB-E2B4-434A-85A9-E84FF52A1C0B}" type="slidenum">
              <a:rPr lang="en-US"/>
              <a:pPr>
                <a:defRPr/>
              </a:pPr>
              <a:t>52</a:t>
            </a:fld>
            <a:endParaRPr lang="en-US" dirty="0"/>
          </a:p>
        </p:txBody>
      </p:sp>
      <p:sp>
        <p:nvSpPr>
          <p:cNvPr id="8" name="Text Box 10"/>
          <p:cNvSpPr txBox="1">
            <a:spLocks noChangeArrowheads="1"/>
          </p:cNvSpPr>
          <p:nvPr/>
        </p:nvSpPr>
        <p:spPr bwMode="auto">
          <a:xfrm>
            <a:off x="3200400" y="3557573"/>
            <a:ext cx="2743200" cy="821523"/>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smtClean="0"/>
              <a:t>A </a:t>
            </a:r>
            <a:r>
              <a:rPr lang="en-US" sz="1600" dirty="0" err="1" smtClean="0"/>
              <a:t>colormapped</a:t>
            </a:r>
            <a:r>
              <a:rPr lang="en-US" sz="1600" dirty="0" smtClean="0"/>
              <a:t> image is a rectangular array of indices into a color map.</a:t>
            </a:r>
            <a:endParaRPr lang="en-US" sz="1600" dirty="0"/>
          </a:p>
        </p:txBody>
      </p:sp>
      <p:sp>
        <p:nvSpPr>
          <p:cNvPr id="9" name="Text Box 10"/>
          <p:cNvSpPr txBox="1">
            <a:spLocks noChangeArrowheads="1"/>
          </p:cNvSpPr>
          <p:nvPr/>
        </p:nvSpPr>
        <p:spPr bwMode="auto">
          <a:xfrm>
            <a:off x="5862638" y="1753287"/>
            <a:ext cx="2743200" cy="944634"/>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smtClean="0"/>
              <a:t>A </a:t>
            </a:r>
            <a:r>
              <a:rPr lang="en-US" sz="1400" dirty="0" err="1" smtClean="0"/>
              <a:t>colormap</a:t>
            </a:r>
            <a:r>
              <a:rPr lang="en-US" sz="1400" dirty="0" smtClean="0"/>
              <a:t> is an </a:t>
            </a:r>
            <a:r>
              <a:rPr lang="en-US" sz="1400" i="1" dirty="0" smtClean="0"/>
              <a:t>n</a:t>
            </a:r>
            <a:r>
              <a:rPr lang="en-US" sz="1400" dirty="0" smtClean="0"/>
              <a:t> X 3 table of color values.  8-bits per pixel implies </a:t>
            </a:r>
            <a:r>
              <a:rPr lang="en-US" sz="1400" i="1" dirty="0" smtClean="0"/>
              <a:t>n</a:t>
            </a:r>
            <a:r>
              <a:rPr lang="en-US" sz="1400" dirty="0" smtClean="0"/>
              <a:t> = 256 (at most) colors out of 256</a:t>
            </a:r>
            <a:r>
              <a:rPr lang="en-US" sz="1400" baseline="30000" dirty="0" smtClean="0"/>
              <a:t>3 </a:t>
            </a:r>
            <a:r>
              <a:rPr lang="en-US" sz="1400" dirty="0" smtClean="0"/>
              <a:t>= 16777216 </a:t>
            </a:r>
            <a:endParaRPr lang="en-US" sz="1400" dirty="0"/>
          </a:p>
        </p:txBody>
      </p:sp>
      <p:sp>
        <p:nvSpPr>
          <p:cNvPr id="10" name="Text Box 10"/>
          <p:cNvSpPr txBox="1">
            <a:spLocks noChangeArrowheads="1"/>
          </p:cNvSpPr>
          <p:nvPr/>
        </p:nvSpPr>
        <p:spPr bwMode="auto">
          <a:xfrm>
            <a:off x="457200" y="4960915"/>
            <a:ext cx="3048000" cy="1160077"/>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smtClean="0"/>
              <a:t>Matlab assumes that a 1-band, 8-bit / pixel image is </a:t>
            </a:r>
            <a:r>
              <a:rPr lang="en-US" sz="1400" dirty="0" err="1" smtClean="0"/>
              <a:t>colormapped</a:t>
            </a:r>
            <a:r>
              <a:rPr lang="en-US" sz="1400" dirty="0" smtClean="0"/>
              <a:t>. Initial display uses a default </a:t>
            </a:r>
            <a:r>
              <a:rPr lang="en-US" sz="1400" dirty="0" err="1" smtClean="0"/>
              <a:t>colormap</a:t>
            </a:r>
            <a:r>
              <a:rPr lang="en-US" sz="1400" dirty="0" smtClean="0"/>
              <a:t> which is highly likely to be incorrect for any given image.</a:t>
            </a:r>
            <a:endParaRPr lang="en-US" sz="1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8" descr="MatlabCommandWindow_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749425"/>
            <a:ext cx="51927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3"/>
          <p:cNvSpPr>
            <a:spLocks noGrp="1" noChangeArrowheads="1"/>
          </p:cNvSpPr>
          <p:nvPr>
            <p:ph type="title"/>
          </p:nvPr>
        </p:nvSpPr>
        <p:spPr>
          <a:xfrm>
            <a:off x="484188" y="1008063"/>
            <a:ext cx="8105775" cy="604837"/>
          </a:xfrm>
          <a:noFill/>
        </p:spPr>
        <p:txBody>
          <a:bodyPr lIns="92053" tIns="46028" rIns="92053" bIns="46028"/>
          <a:lstStyle/>
          <a:p>
            <a:r>
              <a:rPr lang="en-US" sz="3300" dirty="0" smtClean="0"/>
              <a:t>Read a Colormapped Image into Matlab</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9B8DF3CC-8104-40B1-9FB2-3D758AF2194F}" type="slidenum">
              <a:rPr lang="en-US"/>
              <a:pPr>
                <a:defRPr/>
              </a:pPr>
              <a:t>53</a:t>
            </a:fld>
            <a:endParaRPr lang="en-US" dirty="0"/>
          </a:p>
        </p:txBody>
      </p:sp>
      <p:pic>
        <p:nvPicPr>
          <p:cNvPr id="9" name="Picture 8" descr="JimWoodring_pm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009900"/>
            <a:ext cx="3727450" cy="3147527"/>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
          <p:cNvSpPr txBox="1">
            <a:spLocks noChangeArrowheads="1"/>
          </p:cNvSpPr>
          <p:nvPr/>
        </p:nvSpPr>
        <p:spPr bwMode="auto">
          <a:xfrm>
            <a:off x="6008688" y="1745193"/>
            <a:ext cx="2443162" cy="729190"/>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smtClean="0"/>
              <a:t>Read the correct </a:t>
            </a:r>
            <a:r>
              <a:rPr lang="en-US" sz="1400" dirty="0" err="1" smtClean="0"/>
              <a:t>colormap</a:t>
            </a:r>
            <a:r>
              <a:rPr lang="en-US" sz="1400" dirty="0" smtClean="0"/>
              <a:t> from the image file along with the index array. </a:t>
            </a:r>
            <a:endParaRPr lang="en-US" sz="1400" dirty="0"/>
          </a:p>
        </p:txBody>
      </p:sp>
      <p:sp>
        <p:nvSpPr>
          <p:cNvPr id="5" name="TextBox 4"/>
          <p:cNvSpPr txBox="1"/>
          <p:nvPr/>
        </p:nvSpPr>
        <p:spPr>
          <a:xfrm>
            <a:off x="2460625" y="2856011"/>
            <a:ext cx="2038350" cy="307777"/>
          </a:xfrm>
          <a:prstGeom prst="rect">
            <a:avLst/>
          </a:prstGeom>
          <a:solidFill>
            <a:schemeClr val="bg1"/>
          </a:solidFill>
          <a:ln>
            <a:noFill/>
          </a:ln>
          <a:effectLst>
            <a:outerShdw blurRad="50800" dist="76200" dir="2700000" algn="tl" rotWithShape="0">
              <a:prstClr val="black">
                <a:alpha val="40000"/>
              </a:prstClr>
            </a:outerShdw>
          </a:effectLst>
        </p:spPr>
        <p:txBody>
          <a:bodyPr wrap="square" lIns="82058" tIns="41029" rIns="82058" bIns="41029">
            <a:spAutoFit/>
          </a:bodyPr>
          <a:lstStyle>
            <a:defPPr>
              <a:defRPr lang="en-US"/>
            </a:defPPr>
            <a:lvl1pPr defTabSz="820738">
              <a:defRPr sz="1400"/>
            </a:lvl1pPr>
            <a:lvl2pPr marL="742950" indent="-285750" defTabSz="820738"/>
            <a:lvl3pPr marL="1143000" indent="-228600" defTabSz="820738"/>
            <a:lvl4pPr marL="1600200" indent="-228600" defTabSz="820738"/>
            <a:lvl5pPr marL="2057400" indent="-228600" defTabSz="820738"/>
            <a:lvl6pPr marL="2514600" indent="-228600" defTabSz="820738" eaLnBrk="0" fontAlgn="base" hangingPunct="0">
              <a:spcBef>
                <a:spcPct val="0"/>
              </a:spcBef>
              <a:spcAft>
                <a:spcPct val="0"/>
              </a:spcAft>
            </a:lvl6pPr>
            <a:lvl7pPr marL="2971800" indent="-228600" defTabSz="820738" eaLnBrk="0" fontAlgn="base" hangingPunct="0">
              <a:spcBef>
                <a:spcPct val="0"/>
              </a:spcBef>
              <a:spcAft>
                <a:spcPct val="0"/>
              </a:spcAft>
            </a:lvl7pPr>
            <a:lvl8pPr marL="3429000" indent="-228600" defTabSz="820738" eaLnBrk="0" fontAlgn="base" hangingPunct="0">
              <a:spcBef>
                <a:spcPct val="0"/>
              </a:spcBef>
              <a:spcAft>
                <a:spcPct val="0"/>
              </a:spcAft>
            </a:lvl8pPr>
            <a:lvl9pPr marL="3886200" indent="-228600" defTabSz="820738" eaLnBrk="0" fontAlgn="base" hangingPunct="0">
              <a:spcBef>
                <a:spcPct val="0"/>
              </a:spcBef>
              <a:spcAft>
                <a:spcPct val="0"/>
              </a:spcAft>
            </a:lvl9pPr>
          </a:lstStyle>
          <a:p>
            <a:r>
              <a:rPr lang="en-US" dirty="0">
                <a:latin typeface="Verdana" panose="020B0604030504040204" pitchFamily="34" charset="0"/>
                <a:ea typeface="Verdana" panose="020B0604030504040204" pitchFamily="34" charset="0"/>
                <a:cs typeface="Verdana" panose="020B0604030504040204" pitchFamily="34" charset="0"/>
              </a:rPr>
              <a:t>[I, </a:t>
            </a:r>
            <a:r>
              <a:rPr lang="en-US" dirty="0" err="1">
                <a:latin typeface="Verdana" panose="020B0604030504040204" pitchFamily="34" charset="0"/>
                <a:ea typeface="Verdana" panose="020B0604030504040204" pitchFamily="34" charset="0"/>
                <a:cs typeface="Verdana" panose="020B0604030504040204" pitchFamily="34" charset="0"/>
              </a:rPr>
              <a:t>cmap</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err="1">
                <a:latin typeface="Verdana" panose="020B0604030504040204" pitchFamily="34" charset="0"/>
                <a:ea typeface="Verdana" panose="020B0604030504040204" pitchFamily="34" charset="0"/>
                <a:cs typeface="Verdana" panose="020B0604030504040204" pitchFamily="34" charset="0"/>
              </a:rPr>
              <a:t>imread</a:t>
            </a:r>
            <a:r>
              <a:rPr lang="en-US" dirty="0">
                <a:latin typeface="Verdana" panose="020B0604030504040204" pitchFamily="34" charset="0"/>
                <a:ea typeface="Verdana" panose="020B0604030504040204" pitchFamily="34" charset="0"/>
                <a:cs typeface="Verdana" panose="020B0604030504040204" pitchFamily="34" charset="0"/>
              </a:rPr>
              <a:t>(…</a:t>
            </a:r>
          </a:p>
        </p:txBody>
      </p:sp>
      <p:sp>
        <p:nvSpPr>
          <p:cNvPr id="13" name="Text Box 10"/>
          <p:cNvSpPr txBox="1">
            <a:spLocks noChangeArrowheads="1"/>
          </p:cNvSpPr>
          <p:nvPr/>
        </p:nvSpPr>
        <p:spPr bwMode="auto">
          <a:xfrm>
            <a:off x="1842294" y="3339812"/>
            <a:ext cx="1525588" cy="298303"/>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smtClean="0"/>
              <a:t>I = index array</a:t>
            </a:r>
            <a:endParaRPr lang="en-US" sz="1400" dirty="0"/>
          </a:p>
        </p:txBody>
      </p:sp>
      <p:sp>
        <p:nvSpPr>
          <p:cNvPr id="14" name="Text Box 10"/>
          <p:cNvSpPr txBox="1">
            <a:spLocks noChangeArrowheads="1"/>
          </p:cNvSpPr>
          <p:nvPr/>
        </p:nvSpPr>
        <p:spPr bwMode="auto">
          <a:xfrm>
            <a:off x="2971800" y="3818278"/>
            <a:ext cx="1524794" cy="298303"/>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err="1" smtClean="0"/>
              <a:t>cmap</a:t>
            </a:r>
            <a:r>
              <a:rPr lang="en-US" sz="1400" dirty="0" smtClean="0"/>
              <a:t> = </a:t>
            </a:r>
            <a:r>
              <a:rPr lang="en-US" sz="1400" dirty="0" err="1" smtClean="0"/>
              <a:t>colormap</a:t>
            </a:r>
            <a:r>
              <a:rPr lang="en-US" sz="1400" dirty="0" smtClean="0"/>
              <a:t> </a:t>
            </a:r>
            <a:endParaRPr lang="en-US" sz="1400" dirty="0"/>
          </a:p>
        </p:txBody>
      </p:sp>
      <p:sp>
        <p:nvSpPr>
          <p:cNvPr id="15" name="Text Box 10"/>
          <p:cNvSpPr txBox="1">
            <a:spLocks noChangeArrowheads="1"/>
          </p:cNvSpPr>
          <p:nvPr/>
        </p:nvSpPr>
        <p:spPr bwMode="auto">
          <a:xfrm>
            <a:off x="686594" y="4876800"/>
            <a:ext cx="3548062" cy="513747"/>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smtClean="0"/>
              <a:t>Display the index array using </a:t>
            </a:r>
            <a:r>
              <a:rPr lang="en-US" sz="1400" dirty="0" smtClean="0">
                <a:latin typeface="Tahoma" panose="020B0604030504040204" pitchFamily="34" charset="0"/>
                <a:ea typeface="Tahoma" panose="020B0604030504040204" pitchFamily="34" charset="0"/>
                <a:cs typeface="Tahoma" panose="020B0604030504040204" pitchFamily="34" charset="0"/>
              </a:rPr>
              <a:t>image()</a:t>
            </a:r>
            <a:r>
              <a:rPr lang="en-US" sz="1400" dirty="0" smtClean="0"/>
              <a:t>.  Then load the </a:t>
            </a:r>
            <a:r>
              <a:rPr lang="en-US" sz="1400" dirty="0" err="1" smtClean="0"/>
              <a:t>colormap</a:t>
            </a:r>
            <a:r>
              <a:rPr lang="en-US" sz="1400" dirty="0" smtClean="0"/>
              <a:t> using </a:t>
            </a:r>
            <a:r>
              <a:rPr lang="en-US" sz="1400" dirty="0" err="1" smtClean="0">
                <a:latin typeface="Tahoma" panose="020B0604030504040204" pitchFamily="34" charset="0"/>
                <a:ea typeface="Tahoma" panose="020B0604030504040204" pitchFamily="34" charset="0"/>
                <a:cs typeface="Tahoma" panose="020B0604030504040204" pitchFamily="34" charset="0"/>
              </a:rPr>
              <a:t>colormap</a:t>
            </a:r>
            <a:r>
              <a:rPr lang="en-US" sz="1400" dirty="0" smtClean="0">
                <a:latin typeface="Tahoma" panose="020B0604030504040204" pitchFamily="34" charset="0"/>
                <a:ea typeface="Tahoma" panose="020B0604030504040204" pitchFamily="34" charset="0"/>
                <a:cs typeface="Tahoma" panose="020B0604030504040204" pitchFamily="34" charset="0"/>
              </a:rPr>
              <a:t>()</a:t>
            </a:r>
            <a:r>
              <a:rPr lang="en-US" sz="1400" dirty="0" smtClean="0"/>
              <a:t>.</a:t>
            </a:r>
            <a:endParaRPr lang="en-US" sz="1400" dirty="0"/>
          </a:p>
        </p:txBody>
      </p:sp>
      <p:sp>
        <p:nvSpPr>
          <p:cNvPr id="16" name="Text Box 10"/>
          <p:cNvSpPr txBox="1">
            <a:spLocks noChangeArrowheads="1"/>
          </p:cNvSpPr>
          <p:nvPr/>
        </p:nvSpPr>
        <p:spPr bwMode="auto">
          <a:xfrm>
            <a:off x="6550025" y="3209710"/>
            <a:ext cx="1778794" cy="298303"/>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smtClean="0"/>
              <a:t>8-bit </a:t>
            </a:r>
            <a:r>
              <a:rPr lang="en-US" sz="1400" dirty="0" err="1" smtClean="0"/>
              <a:t>colormapped</a:t>
            </a:r>
            <a:endParaRPr lang="en-US" sz="1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7" descr="MatlabCommandWindow_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749425"/>
            <a:ext cx="51927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4" descr="JimWoodring_pm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150" y="2933700"/>
            <a:ext cx="4010025" cy="3386138"/>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6"/>
          <p:cNvSpPr>
            <a:spLocks noGrp="1" noChangeArrowheads="1"/>
          </p:cNvSpPr>
          <p:nvPr>
            <p:ph type="title"/>
          </p:nvPr>
        </p:nvSpPr>
        <p:spPr>
          <a:xfrm>
            <a:off x="484188" y="1008063"/>
            <a:ext cx="8105775" cy="604837"/>
          </a:xfrm>
          <a:noFill/>
        </p:spPr>
        <p:txBody>
          <a:bodyPr lIns="92053" tIns="46028" rIns="92053" bIns="46028"/>
          <a:lstStyle/>
          <a:p>
            <a:r>
              <a:rPr lang="en-US" sz="3300" dirty="0" smtClean="0"/>
              <a:t>Colormapped vs. Truecolor in Matlab</a:t>
            </a:r>
          </a:p>
        </p:txBody>
      </p:sp>
      <p:sp>
        <p:nvSpPr>
          <p:cNvPr id="10" name="Text Box 10"/>
          <p:cNvSpPr txBox="1">
            <a:spLocks noChangeArrowheads="1"/>
          </p:cNvSpPr>
          <p:nvPr/>
        </p:nvSpPr>
        <p:spPr bwMode="auto">
          <a:xfrm>
            <a:off x="6610350" y="3124200"/>
            <a:ext cx="1778794" cy="298303"/>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smtClean="0"/>
              <a:t>8-bit </a:t>
            </a:r>
            <a:r>
              <a:rPr lang="en-US" sz="1400" dirty="0" err="1" smtClean="0"/>
              <a:t>colormapped</a:t>
            </a:r>
            <a:endParaRPr lang="en-US" sz="1400" dirty="0"/>
          </a:p>
        </p:txBody>
      </p:sp>
      <p:pic>
        <p:nvPicPr>
          <p:cNvPr id="35845" name="Picture 8" descr="JimWoodring_pm_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5925" y="2824163"/>
            <a:ext cx="4102100" cy="3205162"/>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21369121-2CE7-47C2-B667-9006D817C434}" type="slidenum">
              <a:rPr lang="en-US"/>
              <a:pPr>
                <a:defRPr/>
              </a:pPr>
              <a:t>54</a:t>
            </a:fld>
            <a:endParaRPr lang="en-US" dirty="0"/>
          </a:p>
        </p:txBody>
      </p:sp>
      <p:sp>
        <p:nvSpPr>
          <p:cNvPr id="9" name="Text Box 10"/>
          <p:cNvSpPr txBox="1">
            <a:spLocks noChangeArrowheads="1"/>
          </p:cNvSpPr>
          <p:nvPr/>
        </p:nvSpPr>
        <p:spPr bwMode="auto">
          <a:xfrm>
            <a:off x="6526212" y="3048000"/>
            <a:ext cx="1525588" cy="298303"/>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smtClean="0"/>
              <a:t>24-bit truecolor</a:t>
            </a:r>
            <a:endParaRPr lang="en-US" sz="1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9" descr="MatlabCommandWindow_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749425"/>
            <a:ext cx="51927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descr="JimWoodring_pm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150" y="2933700"/>
            <a:ext cx="4010025" cy="3386138"/>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4"/>
          <p:cNvSpPr>
            <a:spLocks noGrp="1" noChangeArrowheads="1"/>
          </p:cNvSpPr>
          <p:nvPr>
            <p:ph type="title"/>
          </p:nvPr>
        </p:nvSpPr>
        <p:spPr>
          <a:xfrm>
            <a:off x="484188" y="1008063"/>
            <a:ext cx="8105775" cy="604837"/>
          </a:xfrm>
          <a:noFill/>
        </p:spPr>
        <p:txBody>
          <a:bodyPr lIns="92053" tIns="46028" rIns="92053" bIns="46028"/>
          <a:lstStyle/>
          <a:p>
            <a:r>
              <a:rPr lang="en-US" sz="3300" dirty="0" smtClean="0"/>
              <a:t>Colormapped vs. Truecolor in Matlab</a:t>
            </a:r>
          </a:p>
        </p:txBody>
      </p:sp>
      <p:pic>
        <p:nvPicPr>
          <p:cNvPr id="36869" name="Picture 5" descr="JimWoodring_pm_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925" y="941388"/>
            <a:ext cx="4102100" cy="3205162"/>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454028BD-C02D-4604-8185-5823FF9D48F1}" type="slidenum">
              <a:rPr lang="en-US"/>
              <a:pPr>
                <a:defRPr/>
              </a:pPr>
              <a:t>55</a:t>
            </a:fld>
            <a:endParaRPr lang="en-US" dirty="0"/>
          </a:p>
        </p:txBody>
      </p:sp>
      <p:sp>
        <p:nvSpPr>
          <p:cNvPr id="9" name="Text Box 10"/>
          <p:cNvSpPr txBox="1">
            <a:spLocks noChangeArrowheads="1"/>
          </p:cNvSpPr>
          <p:nvPr/>
        </p:nvSpPr>
        <p:spPr bwMode="auto">
          <a:xfrm>
            <a:off x="4267200" y="1174177"/>
            <a:ext cx="1525588" cy="298303"/>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smtClean="0"/>
              <a:t>24-bit truecolor</a:t>
            </a:r>
            <a:endParaRPr lang="en-US" sz="1400" dirty="0"/>
          </a:p>
        </p:txBody>
      </p:sp>
      <p:sp>
        <p:nvSpPr>
          <p:cNvPr id="10" name="Text Box 10"/>
          <p:cNvSpPr txBox="1">
            <a:spLocks noChangeArrowheads="1"/>
          </p:cNvSpPr>
          <p:nvPr/>
        </p:nvSpPr>
        <p:spPr bwMode="auto">
          <a:xfrm>
            <a:off x="6610350" y="3124200"/>
            <a:ext cx="1778794" cy="298303"/>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smtClean="0"/>
              <a:t>8-bit </a:t>
            </a:r>
            <a:r>
              <a:rPr lang="en-US" sz="1400" dirty="0" err="1" smtClean="0"/>
              <a:t>colormapped</a:t>
            </a:r>
            <a:endParaRPr lang="en-US" sz="1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619527" y="2017713"/>
            <a:ext cx="970436" cy="939800"/>
          </a:xfrm>
          <a:prstGeom prst="rect">
            <a:avLst/>
          </a:prstGeom>
          <a:solidFill>
            <a:srgbClr val="FFFF99"/>
          </a:solidFill>
          <a:ln w="9525" cap="flat" cmpd="sng" algn="ctr">
            <a:solidFill>
              <a:schemeClr val="tx1"/>
            </a:solidFill>
            <a:prstDash val="solid"/>
            <a:round/>
            <a:headEnd type="none" w="med" len="med"/>
            <a:tailEnd type="none" w="med" len="med"/>
          </a:ln>
          <a:effectLst>
            <a:outerShdw blurRad="50800" dist="76200" dir="8100000" algn="tr" rotWithShape="0">
              <a:prstClr val="black">
                <a:alpha val="40000"/>
              </a:prstClr>
            </a:outerShdw>
          </a:effectLst>
          <a:extLst/>
        </p:spPr>
        <p:txBody>
          <a:bodyPr vert="horz" wrap="square" lIns="91440" tIns="45720" rIns="91440" bIns="45720" numCol="1" rtlCol="0" anchor="t" anchorCtr="0" compatLnSpc="1">
            <a:prstTxWarp prst="textNoShape">
              <a:avLst/>
            </a:prstTxWarp>
            <a:sp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2"/>
              </a:solidFill>
              <a:effectLst/>
              <a:latin typeface="Comic Sans MS" pitchFamily="66"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973938721"/>
              </p:ext>
            </p:extLst>
          </p:nvPr>
        </p:nvGraphicFramePr>
        <p:xfrm>
          <a:off x="7872232" y="2057399"/>
          <a:ext cx="509768" cy="849613"/>
        </p:xfrm>
        <a:graphic>
          <a:graphicData uri="http://schemas.openxmlformats.org/presentationml/2006/ole">
            <mc:AlternateContent xmlns:mc="http://schemas.openxmlformats.org/markup-compatibility/2006">
              <mc:Choice xmlns:v="urn:schemas-microsoft-com:vml" Requires="v">
                <p:oleObj spid="_x0000_s25625" name="Equation" r:id="rId3" imgW="419040" imgH="698400" progId="Equation.DSMT4">
                  <p:embed/>
                </p:oleObj>
              </mc:Choice>
              <mc:Fallback>
                <p:oleObj name="Equation" r:id="rId3" imgW="419040" imgH="698400" progId="Equation.DSMT4">
                  <p:embed/>
                  <p:pic>
                    <p:nvPicPr>
                      <p:cNvPr id="0" name=""/>
                      <p:cNvPicPr/>
                      <p:nvPr/>
                    </p:nvPicPr>
                    <p:blipFill>
                      <a:blip r:embed="rId4"/>
                      <a:stretch>
                        <a:fillRect/>
                      </a:stretch>
                    </p:blipFill>
                    <p:spPr>
                      <a:xfrm>
                        <a:off x="7872232" y="2057399"/>
                        <a:ext cx="509768" cy="849613"/>
                      </a:xfrm>
                      <a:prstGeom prst="rect">
                        <a:avLst/>
                      </a:prstGeom>
                    </p:spPr>
                  </p:pic>
                </p:oleObj>
              </mc:Fallback>
            </mc:AlternateContent>
          </a:graphicData>
        </a:graphic>
      </p:graphicFrame>
      <p:pic>
        <p:nvPicPr>
          <p:cNvPr id="37890" name="Picture 37" descr="MatlabCommandWindow_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75" y="1749425"/>
            <a:ext cx="51927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4"/>
          <p:cNvSpPr>
            <a:spLocks noGrp="1" noChangeArrowheads="1"/>
          </p:cNvSpPr>
          <p:nvPr>
            <p:ph type="title"/>
          </p:nvPr>
        </p:nvSpPr>
        <p:spPr>
          <a:xfrm>
            <a:off x="484188" y="1008063"/>
            <a:ext cx="8105775" cy="604837"/>
          </a:xfrm>
          <a:noFill/>
        </p:spPr>
        <p:txBody>
          <a:bodyPr lIns="92053" tIns="46028" rIns="92053" bIns="46028"/>
          <a:lstStyle/>
          <a:p>
            <a:r>
              <a:rPr lang="en-US" sz="3300" dirty="0" smtClean="0"/>
              <a:t>Colormapped vs. Truecolor in Matlab</a:t>
            </a:r>
          </a:p>
        </p:txBody>
      </p:sp>
      <p:pic>
        <p:nvPicPr>
          <p:cNvPr id="37920" name="Picture 9" descr="JimWoodring_pm_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890838"/>
            <a:ext cx="4103688" cy="3205162"/>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1" name="Picture 10" descr="Jim Woodring - PlusMinus - squa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4438" y="3636094"/>
            <a:ext cx="3138029" cy="218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11" descr="JimWoodring_pm_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7888" y="3294063"/>
            <a:ext cx="1441450" cy="1400175"/>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CC"/>
                </a:solidFill>
                <a:miter lim="800000"/>
                <a:headEnd/>
                <a:tailEnd/>
              </a14:hiddenLine>
            </a:ext>
          </a:extLst>
        </p:spPr>
      </p:pic>
      <p:sp>
        <p:nvSpPr>
          <p:cNvPr id="37894" name="Line 13"/>
          <p:cNvSpPr>
            <a:spLocks noChangeShapeType="1"/>
          </p:cNvSpPr>
          <p:nvPr/>
        </p:nvSpPr>
        <p:spPr bwMode="auto">
          <a:xfrm flipV="1">
            <a:off x="5408613" y="3295650"/>
            <a:ext cx="550862" cy="1622425"/>
          </a:xfrm>
          <a:prstGeom prst="line">
            <a:avLst/>
          </a:prstGeom>
          <a:noFill/>
          <a:ln w="127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7895" name="Line 14"/>
          <p:cNvSpPr>
            <a:spLocks noChangeShapeType="1"/>
          </p:cNvSpPr>
          <p:nvPr/>
        </p:nvSpPr>
        <p:spPr bwMode="auto">
          <a:xfrm flipV="1">
            <a:off x="5492750" y="4692650"/>
            <a:ext cx="1900238" cy="298450"/>
          </a:xfrm>
          <a:prstGeom prst="line">
            <a:avLst/>
          </a:prstGeom>
          <a:noFill/>
          <a:ln w="127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7896" name="Rectangle 17"/>
          <p:cNvSpPr>
            <a:spLocks noChangeArrowheads="1"/>
          </p:cNvSpPr>
          <p:nvPr/>
        </p:nvSpPr>
        <p:spPr bwMode="auto">
          <a:xfrm>
            <a:off x="6610350" y="3933825"/>
            <a:ext cx="120650" cy="111125"/>
          </a:xfrm>
          <a:prstGeom prst="rect">
            <a:avLst/>
          </a:prstGeom>
          <a:noFill/>
          <a:ln w="9525">
            <a:solidFill>
              <a:srgbClr val="FF33CC"/>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7897" name="Line 19"/>
          <p:cNvSpPr>
            <a:spLocks noChangeShapeType="1"/>
          </p:cNvSpPr>
          <p:nvPr/>
        </p:nvSpPr>
        <p:spPr bwMode="auto">
          <a:xfrm flipV="1">
            <a:off x="6610350" y="2017713"/>
            <a:ext cx="1011238" cy="1914525"/>
          </a:xfrm>
          <a:prstGeom prst="line">
            <a:avLst/>
          </a:prstGeom>
          <a:noFill/>
          <a:ln w="127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7898" name="Line 20"/>
          <p:cNvSpPr>
            <a:spLocks noChangeShapeType="1"/>
          </p:cNvSpPr>
          <p:nvPr/>
        </p:nvSpPr>
        <p:spPr bwMode="auto">
          <a:xfrm flipV="1">
            <a:off x="6731000" y="2957513"/>
            <a:ext cx="1852613" cy="1090612"/>
          </a:xfrm>
          <a:prstGeom prst="line">
            <a:avLst/>
          </a:prstGeom>
          <a:noFill/>
          <a:ln w="127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37899" name="Group 28"/>
          <p:cNvGrpSpPr>
            <a:grpSpLocks/>
          </p:cNvGrpSpPr>
          <p:nvPr/>
        </p:nvGrpSpPr>
        <p:grpSpPr bwMode="auto">
          <a:xfrm>
            <a:off x="7454900" y="3859213"/>
            <a:ext cx="1135063" cy="265112"/>
            <a:chOff x="5166" y="2755"/>
            <a:chExt cx="786" cy="190"/>
          </a:xfrm>
        </p:grpSpPr>
        <p:sp>
          <p:nvSpPr>
            <p:cNvPr id="37918" name="Text Box 26"/>
            <p:cNvSpPr txBox="1">
              <a:spLocks noChangeArrowheads="1"/>
            </p:cNvSpPr>
            <p:nvPr/>
          </p:nvSpPr>
          <p:spPr bwMode="auto">
            <a:xfrm>
              <a:off x="5280" y="2755"/>
              <a:ext cx="672"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200" b="1" dirty="0">
                  <a:latin typeface="Courier New" pitchFamily="49" charset="0"/>
                </a:rPr>
                <a:t>row: 231</a:t>
              </a:r>
            </a:p>
          </p:txBody>
        </p:sp>
        <p:sp>
          <p:nvSpPr>
            <p:cNvPr id="37919" name="Line 27"/>
            <p:cNvSpPr>
              <a:spLocks noChangeShapeType="1"/>
            </p:cNvSpPr>
            <p:nvPr/>
          </p:nvSpPr>
          <p:spPr bwMode="auto">
            <a:xfrm>
              <a:off x="5166" y="285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7900" name="Group 29"/>
          <p:cNvGrpSpPr>
            <a:grpSpLocks/>
          </p:cNvGrpSpPr>
          <p:nvPr/>
        </p:nvGrpSpPr>
        <p:grpSpPr bwMode="auto">
          <a:xfrm rot="-5400000">
            <a:off x="6122194" y="2567782"/>
            <a:ext cx="1104900" cy="265112"/>
            <a:chOff x="5166" y="2756"/>
            <a:chExt cx="788" cy="183"/>
          </a:xfrm>
        </p:grpSpPr>
        <p:sp>
          <p:nvSpPr>
            <p:cNvPr id="37916" name="Text Box 30"/>
            <p:cNvSpPr txBox="1">
              <a:spLocks noChangeArrowheads="1"/>
            </p:cNvSpPr>
            <p:nvPr/>
          </p:nvSpPr>
          <p:spPr bwMode="auto">
            <a:xfrm>
              <a:off x="5283" y="2756"/>
              <a:ext cx="671" cy="183"/>
            </a:xfrm>
            <a:prstGeom prst="rect">
              <a:avLst/>
            </a:prstGeom>
            <a:noFill/>
            <a:ln>
              <a:noFill/>
            </a:ln>
            <a:effectLst>
              <a:outerShdw dist="12700" dir="108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200" b="1" dirty="0">
                  <a:latin typeface="Courier New" pitchFamily="49" charset="0"/>
                </a:rPr>
                <a:t>col: 326</a:t>
              </a:r>
            </a:p>
          </p:txBody>
        </p:sp>
        <p:sp>
          <p:nvSpPr>
            <p:cNvPr id="37917" name="Line 31"/>
            <p:cNvSpPr>
              <a:spLocks noChangeShapeType="1"/>
            </p:cNvSpPr>
            <p:nvPr/>
          </p:nvSpPr>
          <p:spPr bwMode="auto">
            <a:xfrm>
              <a:off x="5166" y="285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7901" name="Text Box 32"/>
          <p:cNvSpPr txBox="1">
            <a:spLocks noChangeArrowheads="1"/>
          </p:cNvSpPr>
          <p:nvPr/>
        </p:nvSpPr>
        <p:spPr bwMode="auto">
          <a:xfrm>
            <a:off x="7412038" y="1681163"/>
            <a:ext cx="1346200" cy="280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b="1" dirty="0">
                <a:latin typeface="Courier New" pitchFamily="49" charset="0"/>
              </a:rPr>
              <a:t>T(231,326,:)</a:t>
            </a:r>
          </a:p>
        </p:txBody>
      </p:sp>
      <p:sp>
        <p:nvSpPr>
          <p:cNvPr id="37902" name="Text Box 33"/>
          <p:cNvSpPr txBox="1">
            <a:spLocks noChangeArrowheads="1"/>
          </p:cNvSpPr>
          <p:nvPr/>
        </p:nvSpPr>
        <p:spPr bwMode="auto">
          <a:xfrm>
            <a:off x="2355850" y="3025775"/>
            <a:ext cx="1720850" cy="48895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Arial" charset="0"/>
              </a:rPr>
              <a:t>image class: </a:t>
            </a:r>
            <a:r>
              <a:rPr lang="en-US" dirty="0">
                <a:solidFill>
                  <a:srgbClr val="FF0000"/>
                </a:solidFill>
                <a:latin typeface="Arial" charset="0"/>
              </a:rPr>
              <a:t>uint8</a:t>
            </a:r>
          </a:p>
          <a:p>
            <a:r>
              <a:rPr lang="en-US" dirty="0">
                <a:latin typeface="Arial" charset="0"/>
              </a:rPr>
              <a:t>image type: truecolor</a:t>
            </a:r>
          </a:p>
        </p:txBody>
      </p:sp>
      <p:sp>
        <p:nvSpPr>
          <p:cNvPr id="37904" name="Line 39"/>
          <p:cNvSpPr>
            <a:spLocks noChangeShapeType="1"/>
          </p:cNvSpPr>
          <p:nvPr/>
        </p:nvSpPr>
        <p:spPr bwMode="auto">
          <a:xfrm flipH="1">
            <a:off x="3800475" y="2286000"/>
            <a:ext cx="701675" cy="7985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7905" name="Text Box 38"/>
          <p:cNvSpPr txBox="1">
            <a:spLocks noChangeArrowheads="1"/>
          </p:cNvSpPr>
          <p:nvPr/>
        </p:nvSpPr>
        <p:spPr bwMode="auto">
          <a:xfrm>
            <a:off x="3602038" y="1816100"/>
            <a:ext cx="1676400" cy="677863"/>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Intensity values are integers between 0 and 255.</a:t>
            </a:r>
          </a:p>
        </p:txBody>
      </p:sp>
      <p:sp>
        <p:nvSpPr>
          <p:cNvPr id="37906" name="Rectangle 40"/>
          <p:cNvSpPr>
            <a:spLocks noChangeArrowheads="1"/>
          </p:cNvSpPr>
          <p:nvPr/>
        </p:nvSpPr>
        <p:spPr bwMode="auto">
          <a:xfrm>
            <a:off x="762000" y="4114800"/>
            <a:ext cx="2209800" cy="14478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37907" name="Rectangle 41"/>
          <p:cNvSpPr>
            <a:spLocks noChangeArrowheads="1"/>
          </p:cNvSpPr>
          <p:nvPr/>
        </p:nvSpPr>
        <p:spPr bwMode="auto">
          <a:xfrm>
            <a:off x="533400" y="4267200"/>
            <a:ext cx="762000" cy="13716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A2D3ABBE-6642-4B1E-B317-1C49ED5FE856}" type="slidenum">
              <a:rPr lang="en-US"/>
              <a:pPr>
                <a:defRPr/>
              </a:pPr>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3" descr="MatlabCommandWindow_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747838"/>
            <a:ext cx="51927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3"/>
          <p:cNvSpPr>
            <a:spLocks noGrp="1" noChangeArrowheads="1"/>
          </p:cNvSpPr>
          <p:nvPr>
            <p:ph type="title"/>
          </p:nvPr>
        </p:nvSpPr>
        <p:spPr>
          <a:xfrm>
            <a:off x="484188" y="1008063"/>
            <a:ext cx="8105775" cy="604837"/>
          </a:xfrm>
          <a:noFill/>
        </p:spPr>
        <p:txBody>
          <a:bodyPr lIns="92053" tIns="46028" rIns="92053" bIns="46028"/>
          <a:lstStyle/>
          <a:p>
            <a:r>
              <a:rPr lang="en-US" sz="3300" dirty="0" smtClean="0"/>
              <a:t>Colormapped vs. Truecolor in Matlab</a:t>
            </a:r>
          </a:p>
        </p:txBody>
      </p:sp>
      <p:pic>
        <p:nvPicPr>
          <p:cNvPr id="38942" name="Picture 5" descr="JimWoodring_pm_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890838"/>
            <a:ext cx="4103688" cy="3205162"/>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3" name="Picture 6" descr="Jim Woodring - PlusMinus - squ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438" y="3636094"/>
            <a:ext cx="3138029" cy="218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descr="JimWoodring_pm_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888" y="3294063"/>
            <a:ext cx="1441450" cy="1400175"/>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CC"/>
                </a:solidFill>
                <a:miter lim="800000"/>
                <a:headEnd/>
                <a:tailEnd/>
              </a14:hiddenLine>
            </a:ext>
          </a:extLst>
        </p:spPr>
      </p:pic>
      <p:sp>
        <p:nvSpPr>
          <p:cNvPr id="38918" name="Line 8"/>
          <p:cNvSpPr>
            <a:spLocks noChangeShapeType="1"/>
          </p:cNvSpPr>
          <p:nvPr/>
        </p:nvSpPr>
        <p:spPr bwMode="auto">
          <a:xfrm flipV="1">
            <a:off x="5408613" y="3295650"/>
            <a:ext cx="550862" cy="1622425"/>
          </a:xfrm>
          <a:prstGeom prst="line">
            <a:avLst/>
          </a:prstGeom>
          <a:noFill/>
          <a:ln w="127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8919" name="Line 9"/>
          <p:cNvSpPr>
            <a:spLocks noChangeShapeType="1"/>
          </p:cNvSpPr>
          <p:nvPr/>
        </p:nvSpPr>
        <p:spPr bwMode="auto">
          <a:xfrm flipV="1">
            <a:off x="5492750" y="4692650"/>
            <a:ext cx="1900238" cy="298450"/>
          </a:xfrm>
          <a:prstGeom prst="line">
            <a:avLst/>
          </a:prstGeom>
          <a:noFill/>
          <a:ln w="127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8920" name="Rectangle 10"/>
          <p:cNvSpPr>
            <a:spLocks noChangeArrowheads="1"/>
          </p:cNvSpPr>
          <p:nvPr/>
        </p:nvSpPr>
        <p:spPr bwMode="auto">
          <a:xfrm>
            <a:off x="6610350" y="3933825"/>
            <a:ext cx="120650" cy="111125"/>
          </a:xfrm>
          <a:prstGeom prst="rect">
            <a:avLst/>
          </a:prstGeom>
          <a:noFill/>
          <a:ln w="9525">
            <a:solidFill>
              <a:srgbClr val="FF33CC"/>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8921" name="Line 11"/>
          <p:cNvSpPr>
            <a:spLocks noChangeShapeType="1"/>
          </p:cNvSpPr>
          <p:nvPr/>
        </p:nvSpPr>
        <p:spPr bwMode="auto">
          <a:xfrm flipV="1">
            <a:off x="6610350" y="2017713"/>
            <a:ext cx="1011238" cy="1914525"/>
          </a:xfrm>
          <a:prstGeom prst="line">
            <a:avLst/>
          </a:prstGeom>
          <a:noFill/>
          <a:ln w="127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8922" name="Line 12"/>
          <p:cNvSpPr>
            <a:spLocks noChangeShapeType="1"/>
          </p:cNvSpPr>
          <p:nvPr/>
        </p:nvSpPr>
        <p:spPr bwMode="auto">
          <a:xfrm flipV="1">
            <a:off x="6731000" y="2957513"/>
            <a:ext cx="1852613" cy="1090612"/>
          </a:xfrm>
          <a:prstGeom prst="line">
            <a:avLst/>
          </a:prstGeom>
          <a:noFill/>
          <a:ln w="127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38923" name="Group 13"/>
          <p:cNvGrpSpPr>
            <a:grpSpLocks/>
          </p:cNvGrpSpPr>
          <p:nvPr/>
        </p:nvGrpSpPr>
        <p:grpSpPr bwMode="auto">
          <a:xfrm>
            <a:off x="7454900" y="3859213"/>
            <a:ext cx="1135063" cy="265112"/>
            <a:chOff x="5166" y="2755"/>
            <a:chExt cx="786" cy="190"/>
          </a:xfrm>
        </p:grpSpPr>
        <p:sp>
          <p:nvSpPr>
            <p:cNvPr id="38940" name="Text Box 14"/>
            <p:cNvSpPr txBox="1">
              <a:spLocks noChangeArrowheads="1"/>
            </p:cNvSpPr>
            <p:nvPr/>
          </p:nvSpPr>
          <p:spPr bwMode="auto">
            <a:xfrm>
              <a:off x="5280" y="2755"/>
              <a:ext cx="672"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200" b="1" dirty="0">
                  <a:latin typeface="Courier New" pitchFamily="49" charset="0"/>
                </a:rPr>
                <a:t>row: 231</a:t>
              </a:r>
            </a:p>
          </p:txBody>
        </p:sp>
        <p:sp>
          <p:nvSpPr>
            <p:cNvPr id="38941" name="Line 15"/>
            <p:cNvSpPr>
              <a:spLocks noChangeShapeType="1"/>
            </p:cNvSpPr>
            <p:nvPr/>
          </p:nvSpPr>
          <p:spPr bwMode="auto">
            <a:xfrm>
              <a:off x="5166" y="285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38924" name="Group 16"/>
          <p:cNvGrpSpPr>
            <a:grpSpLocks/>
          </p:cNvGrpSpPr>
          <p:nvPr/>
        </p:nvGrpSpPr>
        <p:grpSpPr bwMode="auto">
          <a:xfrm rot="-5400000">
            <a:off x="6122194" y="2567782"/>
            <a:ext cx="1104900" cy="265112"/>
            <a:chOff x="5166" y="2756"/>
            <a:chExt cx="788" cy="183"/>
          </a:xfrm>
        </p:grpSpPr>
        <p:sp>
          <p:nvSpPr>
            <p:cNvPr id="38938" name="Text Box 17"/>
            <p:cNvSpPr txBox="1">
              <a:spLocks noChangeArrowheads="1"/>
            </p:cNvSpPr>
            <p:nvPr/>
          </p:nvSpPr>
          <p:spPr bwMode="auto">
            <a:xfrm>
              <a:off x="5283" y="2756"/>
              <a:ext cx="671" cy="183"/>
            </a:xfrm>
            <a:prstGeom prst="rect">
              <a:avLst/>
            </a:prstGeom>
            <a:noFill/>
            <a:ln>
              <a:noFill/>
            </a:ln>
            <a:effectLst>
              <a:outerShdw dist="12700" dir="108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200" b="1" dirty="0">
                  <a:latin typeface="Courier New" pitchFamily="49" charset="0"/>
                </a:rPr>
                <a:t>col: 326</a:t>
              </a:r>
            </a:p>
          </p:txBody>
        </p:sp>
        <p:sp>
          <p:nvSpPr>
            <p:cNvPr id="38939" name="Line 18"/>
            <p:cNvSpPr>
              <a:spLocks noChangeShapeType="1"/>
            </p:cNvSpPr>
            <p:nvPr/>
          </p:nvSpPr>
          <p:spPr bwMode="auto">
            <a:xfrm>
              <a:off x="5166" y="285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8925" name="Text Box 19"/>
          <p:cNvSpPr txBox="1">
            <a:spLocks noChangeArrowheads="1"/>
          </p:cNvSpPr>
          <p:nvPr/>
        </p:nvSpPr>
        <p:spPr bwMode="auto">
          <a:xfrm>
            <a:off x="7412038" y="1681163"/>
            <a:ext cx="1346200" cy="280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b="1" dirty="0">
                <a:latin typeface="Courier New" pitchFamily="49" charset="0"/>
              </a:rPr>
              <a:t>T(231,326,:)</a:t>
            </a:r>
          </a:p>
        </p:txBody>
      </p:sp>
      <p:sp>
        <p:nvSpPr>
          <p:cNvPr id="38926" name="Text Box 20"/>
          <p:cNvSpPr txBox="1">
            <a:spLocks noChangeArrowheads="1"/>
          </p:cNvSpPr>
          <p:nvPr/>
        </p:nvSpPr>
        <p:spPr bwMode="auto">
          <a:xfrm>
            <a:off x="2355850" y="3025775"/>
            <a:ext cx="1720850" cy="48895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Arial" charset="0"/>
              </a:rPr>
              <a:t>image class: </a:t>
            </a:r>
            <a:r>
              <a:rPr lang="en-US" dirty="0">
                <a:solidFill>
                  <a:srgbClr val="FF0000"/>
                </a:solidFill>
                <a:latin typeface="Arial" charset="0"/>
              </a:rPr>
              <a:t>double</a:t>
            </a:r>
          </a:p>
          <a:p>
            <a:r>
              <a:rPr lang="en-US" dirty="0">
                <a:latin typeface="Arial" charset="0"/>
              </a:rPr>
              <a:t>image type: truecolor</a:t>
            </a:r>
          </a:p>
        </p:txBody>
      </p:sp>
      <p:sp>
        <p:nvSpPr>
          <p:cNvPr id="38928" name="Line 28"/>
          <p:cNvSpPr>
            <a:spLocks noChangeShapeType="1"/>
          </p:cNvSpPr>
          <p:nvPr/>
        </p:nvSpPr>
        <p:spPr bwMode="auto">
          <a:xfrm flipH="1">
            <a:off x="3879850" y="2286000"/>
            <a:ext cx="622300" cy="8064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8929" name="Text Box 27"/>
          <p:cNvSpPr txBox="1">
            <a:spLocks noChangeArrowheads="1"/>
          </p:cNvSpPr>
          <p:nvPr/>
        </p:nvSpPr>
        <p:spPr bwMode="auto">
          <a:xfrm>
            <a:off x="3602038" y="1816100"/>
            <a:ext cx="1676400" cy="677863"/>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Intensity values are numbers between 0 and 1.</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B559ABAD-6214-4ADA-BD85-D51A3DE0428D}" type="slidenum">
              <a:rPr lang="en-US"/>
              <a:pPr>
                <a:defRPr/>
              </a:pPr>
              <a:t>57</a:t>
            </a:fld>
            <a:endParaRPr lang="en-US" dirty="0"/>
          </a:p>
        </p:txBody>
      </p:sp>
      <p:sp>
        <p:nvSpPr>
          <p:cNvPr id="32" name="Rectangle 31"/>
          <p:cNvSpPr/>
          <p:nvPr/>
        </p:nvSpPr>
        <p:spPr bwMode="auto">
          <a:xfrm>
            <a:off x="7619527" y="2017713"/>
            <a:ext cx="970436" cy="939800"/>
          </a:xfrm>
          <a:prstGeom prst="rect">
            <a:avLst/>
          </a:prstGeom>
          <a:solidFill>
            <a:srgbClr val="FFFF99"/>
          </a:solidFill>
          <a:ln w="9525" cap="flat" cmpd="sng" algn="ctr">
            <a:solidFill>
              <a:schemeClr val="tx1"/>
            </a:solidFill>
            <a:prstDash val="solid"/>
            <a:round/>
            <a:headEnd type="none" w="med" len="med"/>
            <a:tailEnd type="none" w="med" len="med"/>
          </a:ln>
          <a:effectLst>
            <a:outerShdw blurRad="50800" dist="76200" dir="8100000" algn="tr" rotWithShape="0">
              <a:prstClr val="black">
                <a:alpha val="40000"/>
              </a:prstClr>
            </a:outerShdw>
          </a:effectLst>
          <a:extLst/>
        </p:spPr>
        <p:txBody>
          <a:bodyPr vert="horz" wrap="square" lIns="91440" tIns="45720" rIns="91440" bIns="45720" numCol="1" rtlCol="0" anchor="t" anchorCtr="0" compatLnSpc="1">
            <a:prstTxWarp prst="textNoShape">
              <a:avLst/>
            </a:prstTxWarp>
            <a:sp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2"/>
              </a:solidFill>
              <a:effectLst/>
              <a:latin typeface="Comic Sans MS" pitchFamily="66" charset="0"/>
            </a:endParaRPr>
          </a:p>
        </p:txBody>
      </p:sp>
      <p:graphicFrame>
        <p:nvGraphicFramePr>
          <p:cNvPr id="33" name="Object 32"/>
          <p:cNvGraphicFramePr>
            <a:graphicFrameLocks noChangeAspect="1"/>
          </p:cNvGraphicFramePr>
          <p:nvPr>
            <p:extLst>
              <p:ext uri="{D42A27DB-BD31-4B8C-83A1-F6EECF244321}">
                <p14:modId xmlns:p14="http://schemas.microsoft.com/office/powerpoint/2010/main" val="3439419865"/>
              </p:ext>
            </p:extLst>
          </p:nvPr>
        </p:nvGraphicFramePr>
        <p:xfrm>
          <a:off x="7858125" y="2057400"/>
          <a:ext cx="539750" cy="849313"/>
        </p:xfrm>
        <a:graphic>
          <a:graphicData uri="http://schemas.openxmlformats.org/presentationml/2006/ole">
            <mc:AlternateContent xmlns:mc="http://schemas.openxmlformats.org/markup-compatibility/2006">
              <mc:Choice xmlns:v="urn:schemas-microsoft-com:vml" Requires="v">
                <p:oleObj spid="_x0000_s26649" name="Equation" r:id="rId7" imgW="444240" imgH="698400" progId="Equation.DSMT4">
                  <p:embed/>
                </p:oleObj>
              </mc:Choice>
              <mc:Fallback>
                <p:oleObj name="Equation" r:id="rId7" imgW="444240" imgH="698400" progId="Equation.DSMT4">
                  <p:embed/>
                  <p:pic>
                    <p:nvPicPr>
                      <p:cNvPr id="0" name=""/>
                      <p:cNvPicPr/>
                      <p:nvPr/>
                    </p:nvPicPr>
                    <p:blipFill>
                      <a:blip r:embed="rId8"/>
                      <a:stretch>
                        <a:fillRect/>
                      </a:stretch>
                    </p:blipFill>
                    <p:spPr>
                      <a:xfrm>
                        <a:off x="7858125" y="2057400"/>
                        <a:ext cx="539750" cy="8493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96" descr="MatlabCommandWindow_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749425"/>
            <a:ext cx="51927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6"/>
          <p:cNvSpPr>
            <a:spLocks noGrp="1" noChangeArrowheads="1"/>
          </p:cNvSpPr>
          <p:nvPr>
            <p:ph type="title"/>
          </p:nvPr>
        </p:nvSpPr>
        <p:spPr>
          <a:xfrm>
            <a:off x="484188" y="1008063"/>
            <a:ext cx="8105775" cy="604837"/>
          </a:xfrm>
          <a:noFill/>
        </p:spPr>
        <p:txBody>
          <a:bodyPr lIns="92053" tIns="46028" rIns="92053" bIns="46028"/>
          <a:lstStyle/>
          <a:p>
            <a:r>
              <a:rPr lang="en-US" sz="3300" dirty="0" smtClean="0"/>
              <a:t>Colormapped vs. Truecolor in Matlab</a:t>
            </a:r>
          </a:p>
        </p:txBody>
      </p:sp>
      <p:pic>
        <p:nvPicPr>
          <p:cNvPr id="40005" name="Picture 27" descr="JimWoodring_pm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75" y="2689225"/>
            <a:ext cx="4010025" cy="3387725"/>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06" name="Picture 28" descr="Jim Woodring - PlusMinus - square - c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3942" y="3386945"/>
            <a:ext cx="3063093" cy="235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Line 14"/>
          <p:cNvSpPr>
            <a:spLocks noChangeShapeType="1"/>
          </p:cNvSpPr>
          <p:nvPr/>
        </p:nvSpPr>
        <p:spPr bwMode="auto">
          <a:xfrm flipH="1" flipV="1">
            <a:off x="3240088" y="3160713"/>
            <a:ext cx="2520950" cy="1604962"/>
          </a:xfrm>
          <a:prstGeom prst="line">
            <a:avLst/>
          </a:prstGeom>
          <a:noFill/>
          <a:ln w="127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9942" name="Line 15"/>
          <p:cNvSpPr>
            <a:spLocks noChangeShapeType="1"/>
          </p:cNvSpPr>
          <p:nvPr/>
        </p:nvSpPr>
        <p:spPr bwMode="auto">
          <a:xfrm flipH="1" flipV="1">
            <a:off x="3243263" y="4559300"/>
            <a:ext cx="2516187" cy="288925"/>
          </a:xfrm>
          <a:prstGeom prst="line">
            <a:avLst/>
          </a:prstGeom>
          <a:noFill/>
          <a:ln w="127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9943" name="Text Box 23"/>
          <p:cNvSpPr txBox="1">
            <a:spLocks noChangeArrowheads="1"/>
          </p:cNvSpPr>
          <p:nvPr/>
        </p:nvSpPr>
        <p:spPr bwMode="auto">
          <a:xfrm>
            <a:off x="6650038" y="5176838"/>
            <a:ext cx="2033587" cy="48895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Arial" charset="0"/>
              </a:rPr>
              <a:t>image class: uint8</a:t>
            </a:r>
          </a:p>
          <a:p>
            <a:r>
              <a:rPr lang="en-US" dirty="0">
                <a:latin typeface="Arial" charset="0"/>
              </a:rPr>
              <a:t>image type: colormapped</a:t>
            </a:r>
          </a:p>
        </p:txBody>
      </p:sp>
      <p:sp>
        <p:nvSpPr>
          <p:cNvPr id="39970" name="Rectangle 49"/>
          <p:cNvSpPr>
            <a:spLocks noChangeArrowheads="1"/>
          </p:cNvSpPr>
          <p:nvPr/>
        </p:nvSpPr>
        <p:spPr bwMode="auto">
          <a:xfrm>
            <a:off x="1524000" y="268288"/>
            <a:ext cx="7342188" cy="2219325"/>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wrap="none" anchor="ctr"/>
          <a:lstStyle/>
          <a:p>
            <a:endParaRPr lang="en-US" dirty="0"/>
          </a:p>
        </p:txBody>
      </p:sp>
      <p:grpSp>
        <p:nvGrpSpPr>
          <p:cNvPr id="39971" name="Group 88"/>
          <p:cNvGrpSpPr>
            <a:grpSpLocks/>
          </p:cNvGrpSpPr>
          <p:nvPr/>
        </p:nvGrpSpPr>
        <p:grpSpPr bwMode="auto">
          <a:xfrm>
            <a:off x="1697165" y="470045"/>
            <a:ext cx="6995858" cy="1815811"/>
            <a:chOff x="1176" y="336"/>
            <a:chExt cx="4848" cy="1296"/>
          </a:xfrm>
        </p:grpSpPr>
        <p:grpSp>
          <p:nvGrpSpPr>
            <p:cNvPr id="39972" name="Group 87"/>
            <p:cNvGrpSpPr>
              <a:grpSpLocks/>
            </p:cNvGrpSpPr>
            <p:nvPr/>
          </p:nvGrpSpPr>
          <p:grpSpPr bwMode="auto">
            <a:xfrm>
              <a:off x="4392" y="899"/>
              <a:ext cx="1632" cy="203"/>
              <a:chOff x="4392" y="899"/>
              <a:chExt cx="1632" cy="203"/>
            </a:xfrm>
          </p:grpSpPr>
          <p:grpSp>
            <p:nvGrpSpPr>
              <p:cNvPr id="40000" name="Group 79"/>
              <p:cNvGrpSpPr>
                <a:grpSpLocks/>
              </p:cNvGrpSpPr>
              <p:nvPr/>
            </p:nvGrpSpPr>
            <p:grpSpPr bwMode="auto">
              <a:xfrm>
                <a:off x="4392" y="899"/>
                <a:ext cx="614" cy="203"/>
                <a:chOff x="4320" y="1488"/>
                <a:chExt cx="614" cy="203"/>
              </a:xfrm>
            </p:grpSpPr>
            <p:sp>
              <p:nvSpPr>
                <p:cNvPr id="40002" name="Text Box 80"/>
                <p:cNvSpPr txBox="1">
                  <a:spLocks noChangeArrowheads="1"/>
                </p:cNvSpPr>
                <p:nvPr/>
              </p:nvSpPr>
              <p:spPr bwMode="auto">
                <a:xfrm>
                  <a:off x="4463" y="1488"/>
                  <a:ext cx="319" cy="2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b="1" dirty="0">
                      <a:latin typeface="Courier New" pitchFamily="49" charset="0"/>
                      <a:cs typeface="Arial" charset="0"/>
                    </a:rPr>
                    <a:t>255</a:t>
                  </a:r>
                </a:p>
              </p:txBody>
            </p:sp>
            <p:sp>
              <p:nvSpPr>
                <p:cNvPr id="40003" name="Text Box 81"/>
                <p:cNvSpPr txBox="1">
                  <a:spLocks noChangeArrowheads="1"/>
                </p:cNvSpPr>
                <p:nvPr/>
              </p:nvSpPr>
              <p:spPr bwMode="auto">
                <a:xfrm>
                  <a:off x="4320" y="1488"/>
                  <a:ext cx="182" cy="2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dirty="0">
                      <a:latin typeface="Courier New" pitchFamily="49" charset="0"/>
                      <a:cs typeface="Arial" charset="0"/>
                    </a:rPr>
                    <a:t>×</a:t>
                  </a:r>
                </a:p>
              </p:txBody>
            </p:sp>
            <p:sp>
              <p:nvSpPr>
                <p:cNvPr id="40004" name="Text Box 82"/>
                <p:cNvSpPr txBox="1">
                  <a:spLocks noChangeArrowheads="1"/>
                </p:cNvSpPr>
                <p:nvPr/>
              </p:nvSpPr>
              <p:spPr bwMode="auto">
                <a:xfrm>
                  <a:off x="4751" y="1490"/>
                  <a:ext cx="183" cy="2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b="1" dirty="0">
                      <a:latin typeface="Courier New" pitchFamily="49" charset="0"/>
                      <a:cs typeface="Arial" charset="0"/>
                    </a:rPr>
                    <a:t>=</a:t>
                  </a:r>
                </a:p>
              </p:txBody>
            </p:sp>
          </p:grpSp>
          <p:sp>
            <p:nvSpPr>
              <p:cNvPr id="40001" name="Text Box 83"/>
              <p:cNvSpPr txBox="1">
                <a:spLocks noChangeArrowheads="1"/>
              </p:cNvSpPr>
              <p:nvPr/>
            </p:nvSpPr>
            <p:spPr bwMode="auto">
              <a:xfrm>
                <a:off x="4871" y="899"/>
                <a:ext cx="1153" cy="2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b="1" dirty="0">
                    <a:latin typeface="Courier New" pitchFamily="49" charset="0"/>
                  </a:rPr>
                  <a:t>[226 231 65]</a:t>
                </a:r>
                <a:r>
                  <a:rPr lang="en-US" b="1" baseline="30000" dirty="0">
                    <a:latin typeface="Courier New" pitchFamily="49" charset="0"/>
                  </a:rPr>
                  <a:t>T</a:t>
                </a:r>
                <a:endParaRPr lang="en-US" b="1" dirty="0">
                  <a:latin typeface="Courier New" pitchFamily="49" charset="0"/>
                </a:endParaRPr>
              </a:p>
            </p:txBody>
          </p:sp>
        </p:grpSp>
        <p:grpSp>
          <p:nvGrpSpPr>
            <p:cNvPr id="39973" name="Group 86"/>
            <p:cNvGrpSpPr>
              <a:grpSpLocks/>
            </p:cNvGrpSpPr>
            <p:nvPr/>
          </p:nvGrpSpPr>
          <p:grpSpPr bwMode="auto">
            <a:xfrm>
              <a:off x="1176" y="336"/>
              <a:ext cx="3168" cy="1296"/>
              <a:chOff x="1176" y="336"/>
              <a:chExt cx="3168" cy="1296"/>
            </a:xfrm>
          </p:grpSpPr>
          <p:sp>
            <p:nvSpPr>
              <p:cNvPr id="39974" name="Text Box 52"/>
              <p:cNvSpPr txBox="1">
                <a:spLocks noChangeArrowheads="1"/>
              </p:cNvSpPr>
              <p:nvPr/>
            </p:nvSpPr>
            <p:spPr bwMode="auto">
              <a:xfrm>
                <a:off x="1176" y="897"/>
                <a:ext cx="1069" cy="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b="1" dirty="0">
                    <a:latin typeface="Courier New" pitchFamily="49" charset="0"/>
                  </a:rPr>
                  <a:t>I(231,326,:) =</a:t>
                </a:r>
              </a:p>
            </p:txBody>
          </p:sp>
          <p:grpSp>
            <p:nvGrpSpPr>
              <p:cNvPr id="39975" name="Group 85"/>
              <p:cNvGrpSpPr>
                <a:grpSpLocks/>
              </p:cNvGrpSpPr>
              <p:nvPr/>
            </p:nvGrpSpPr>
            <p:grpSpPr bwMode="auto">
              <a:xfrm>
                <a:off x="2227" y="336"/>
                <a:ext cx="2117" cy="1296"/>
                <a:chOff x="2227" y="336"/>
                <a:chExt cx="2117" cy="1296"/>
              </a:xfrm>
            </p:grpSpPr>
            <p:grpSp>
              <p:nvGrpSpPr>
                <p:cNvPr id="39976" name="Group 55"/>
                <p:cNvGrpSpPr>
                  <a:grpSpLocks/>
                </p:cNvGrpSpPr>
                <p:nvPr/>
              </p:nvGrpSpPr>
              <p:grpSpPr bwMode="auto">
                <a:xfrm>
                  <a:off x="2760" y="336"/>
                  <a:ext cx="1584" cy="1296"/>
                  <a:chOff x="3024" y="1536"/>
                  <a:chExt cx="1584" cy="1296"/>
                </a:xfrm>
              </p:grpSpPr>
              <p:grpSp>
                <p:nvGrpSpPr>
                  <p:cNvPr id="39984" name="Group 56"/>
                  <p:cNvGrpSpPr>
                    <a:grpSpLocks/>
                  </p:cNvGrpSpPr>
                  <p:nvPr/>
                </p:nvGrpSpPr>
                <p:grpSpPr bwMode="auto">
                  <a:xfrm>
                    <a:off x="3072" y="1821"/>
                    <a:ext cx="1488" cy="729"/>
                    <a:chOff x="3072" y="1821"/>
                    <a:chExt cx="1488" cy="729"/>
                  </a:xfrm>
                </p:grpSpPr>
                <p:sp>
                  <p:nvSpPr>
                    <p:cNvPr id="39988" name="Rectangle 57"/>
                    <p:cNvSpPr>
                      <a:spLocks noChangeArrowheads="1"/>
                    </p:cNvSpPr>
                    <p:nvPr/>
                  </p:nvSpPr>
                  <p:spPr bwMode="auto">
                    <a:xfrm>
                      <a:off x="3072" y="1824"/>
                      <a:ext cx="1488" cy="72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nchor="ctr"/>
                    <a:lstStyle/>
                    <a:p>
                      <a:pPr algn="ctr" defTabSz="820738"/>
                      <a:endParaRPr lang="en-US" sz="2500" dirty="0">
                        <a:latin typeface="Arial" charset="0"/>
                      </a:endParaRPr>
                    </a:p>
                  </p:txBody>
                </p:sp>
                <p:sp>
                  <p:nvSpPr>
                    <p:cNvPr id="39989" name="Text Box 58">
                      <a:hlinkClick r:id="rId6"/>
                    </p:cNvPr>
                    <p:cNvSpPr txBox="1">
                      <a:spLocks noChangeArrowheads="1"/>
                    </p:cNvSpPr>
                    <p:nvPr/>
                  </p:nvSpPr>
                  <p:spPr bwMode="auto">
                    <a:xfrm>
                      <a:off x="3072" y="1982"/>
                      <a:ext cx="1488" cy="4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100" b="1" dirty="0">
                          <a:latin typeface="Courier New" pitchFamily="49" charset="0"/>
                        </a:rPr>
                        <a:t> 0.1804  0.1882  0.0627</a:t>
                      </a:r>
                    </a:p>
                    <a:p>
                      <a:r>
                        <a:rPr lang="en-US" sz="1100" b="1" dirty="0">
                          <a:latin typeface="Courier New" pitchFamily="49" charset="0"/>
                        </a:rPr>
                        <a:t> 0.6863  0.7098  0.2902</a:t>
                      </a:r>
                    </a:p>
                    <a:p>
                      <a:r>
                        <a:rPr lang="en-US" sz="1100" b="1" dirty="0">
                          <a:latin typeface="Courier New" pitchFamily="49" charset="0"/>
                        </a:rPr>
                        <a:t> 0.8863  0.9059  0.2549</a:t>
                      </a:r>
                    </a:p>
                  </p:txBody>
                </p:sp>
                <p:sp>
                  <p:nvSpPr>
                    <p:cNvPr id="39990" name="Line 59"/>
                    <p:cNvSpPr>
                      <a:spLocks noChangeShapeType="1"/>
                    </p:cNvSpPr>
                    <p:nvPr/>
                  </p:nvSpPr>
                  <p:spPr bwMode="auto">
                    <a:xfrm>
                      <a:off x="3595" y="1824"/>
                      <a:ext cx="0"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9991" name="Line 60"/>
                    <p:cNvSpPr>
                      <a:spLocks noChangeShapeType="1"/>
                    </p:cNvSpPr>
                    <p:nvPr/>
                  </p:nvSpPr>
                  <p:spPr bwMode="auto">
                    <a:xfrm>
                      <a:off x="4055" y="1824"/>
                      <a:ext cx="0"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39992" name="Group 61"/>
                    <p:cNvGrpSpPr>
                      <a:grpSpLocks/>
                    </p:cNvGrpSpPr>
                    <p:nvPr/>
                  </p:nvGrpSpPr>
                  <p:grpSpPr bwMode="auto">
                    <a:xfrm>
                      <a:off x="3271" y="1821"/>
                      <a:ext cx="1216" cy="249"/>
                      <a:chOff x="3286" y="1821"/>
                      <a:chExt cx="1216" cy="249"/>
                    </a:xfrm>
                  </p:grpSpPr>
                  <p:sp>
                    <p:nvSpPr>
                      <p:cNvPr id="39997" name="Text Box 62"/>
                      <p:cNvSpPr txBox="1">
                        <a:spLocks noChangeArrowheads="1"/>
                      </p:cNvSpPr>
                      <p:nvPr/>
                    </p:nvSpPr>
                    <p:spPr bwMode="auto">
                      <a:xfrm rot="5400000">
                        <a:off x="3312" y="1795"/>
                        <a:ext cx="237"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2200" b="1" dirty="0">
                            <a:latin typeface="Courier New" pitchFamily="49" charset="0"/>
                          </a:rPr>
                          <a:t>…</a:t>
                        </a:r>
                      </a:p>
                    </p:txBody>
                  </p:sp>
                  <p:sp>
                    <p:nvSpPr>
                      <p:cNvPr id="39998" name="Text Box 63"/>
                      <p:cNvSpPr txBox="1">
                        <a:spLocks noChangeArrowheads="1"/>
                      </p:cNvSpPr>
                      <p:nvPr/>
                    </p:nvSpPr>
                    <p:spPr bwMode="auto">
                      <a:xfrm rot="5400000">
                        <a:off x="3773" y="1801"/>
                        <a:ext cx="238"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2200" b="1" dirty="0">
                            <a:latin typeface="Courier New" pitchFamily="49" charset="0"/>
                          </a:rPr>
                          <a:t>…</a:t>
                        </a:r>
                      </a:p>
                    </p:txBody>
                  </p:sp>
                  <p:sp>
                    <p:nvSpPr>
                      <p:cNvPr id="39999" name="Text Box 64"/>
                      <p:cNvSpPr txBox="1">
                        <a:spLocks noChangeArrowheads="1"/>
                      </p:cNvSpPr>
                      <p:nvPr/>
                    </p:nvSpPr>
                    <p:spPr bwMode="auto">
                      <a:xfrm rot="5400000">
                        <a:off x="4238" y="1806"/>
                        <a:ext cx="239"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2200" b="1" dirty="0">
                            <a:latin typeface="Courier New" pitchFamily="49" charset="0"/>
                          </a:rPr>
                          <a:t>…</a:t>
                        </a:r>
                      </a:p>
                    </p:txBody>
                  </p:sp>
                </p:grpSp>
                <p:grpSp>
                  <p:nvGrpSpPr>
                    <p:cNvPr id="39993" name="Group 65"/>
                    <p:cNvGrpSpPr>
                      <a:grpSpLocks/>
                    </p:cNvGrpSpPr>
                    <p:nvPr/>
                  </p:nvGrpSpPr>
                  <p:grpSpPr bwMode="auto">
                    <a:xfrm>
                      <a:off x="3272" y="2301"/>
                      <a:ext cx="1217" cy="249"/>
                      <a:chOff x="3285" y="1821"/>
                      <a:chExt cx="1217" cy="249"/>
                    </a:xfrm>
                  </p:grpSpPr>
                  <p:sp>
                    <p:nvSpPr>
                      <p:cNvPr id="39994" name="Text Box 66"/>
                      <p:cNvSpPr txBox="1">
                        <a:spLocks noChangeArrowheads="1"/>
                      </p:cNvSpPr>
                      <p:nvPr/>
                    </p:nvSpPr>
                    <p:spPr bwMode="auto">
                      <a:xfrm rot="5400000">
                        <a:off x="3311" y="1795"/>
                        <a:ext cx="237"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2200" b="1" dirty="0">
                            <a:latin typeface="Courier New" pitchFamily="49" charset="0"/>
                          </a:rPr>
                          <a:t>…</a:t>
                        </a:r>
                      </a:p>
                    </p:txBody>
                  </p:sp>
                  <p:sp>
                    <p:nvSpPr>
                      <p:cNvPr id="39995" name="Text Box 67"/>
                      <p:cNvSpPr txBox="1">
                        <a:spLocks noChangeArrowheads="1"/>
                      </p:cNvSpPr>
                      <p:nvPr/>
                    </p:nvSpPr>
                    <p:spPr bwMode="auto">
                      <a:xfrm rot="5400000">
                        <a:off x="3774" y="1801"/>
                        <a:ext cx="238"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2200" b="1" dirty="0">
                            <a:latin typeface="Courier New" pitchFamily="49" charset="0"/>
                          </a:rPr>
                          <a:t>…</a:t>
                        </a:r>
                      </a:p>
                    </p:txBody>
                  </p:sp>
                  <p:sp>
                    <p:nvSpPr>
                      <p:cNvPr id="39996" name="Text Box 68"/>
                      <p:cNvSpPr txBox="1">
                        <a:spLocks noChangeArrowheads="1"/>
                      </p:cNvSpPr>
                      <p:nvPr/>
                    </p:nvSpPr>
                    <p:spPr bwMode="auto">
                      <a:xfrm rot="5400000">
                        <a:off x="4237" y="1806"/>
                        <a:ext cx="239"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2200" b="1" dirty="0">
                            <a:latin typeface="Courier New" pitchFamily="49" charset="0"/>
                          </a:rPr>
                          <a:t>…</a:t>
                        </a:r>
                      </a:p>
                    </p:txBody>
                  </p:sp>
                </p:grpSp>
              </p:grpSp>
              <p:sp>
                <p:nvSpPr>
                  <p:cNvPr id="39985" name="Text Box 69"/>
                  <p:cNvSpPr txBox="1">
                    <a:spLocks noChangeArrowheads="1"/>
                  </p:cNvSpPr>
                  <p:nvPr/>
                </p:nvSpPr>
                <p:spPr bwMode="auto">
                  <a:xfrm>
                    <a:off x="3217" y="2592"/>
                    <a:ext cx="1295" cy="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dirty="0">
                        <a:latin typeface="Arial" charset="0"/>
                      </a:rPr>
                      <a:t>red        green       blue</a:t>
                    </a:r>
                  </a:p>
                </p:txBody>
              </p:sp>
              <p:sp>
                <p:nvSpPr>
                  <p:cNvPr id="39986" name="Rectangle 70"/>
                  <p:cNvSpPr>
                    <a:spLocks noChangeArrowheads="1"/>
                  </p:cNvSpPr>
                  <p:nvPr/>
                </p:nvSpPr>
                <p:spPr bwMode="auto">
                  <a:xfrm>
                    <a:off x="3024" y="1536"/>
                    <a:ext cx="1584" cy="12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9987" name="Text Box 71"/>
                  <p:cNvSpPr txBox="1">
                    <a:spLocks noChangeArrowheads="1"/>
                  </p:cNvSpPr>
                  <p:nvPr/>
                </p:nvSpPr>
                <p:spPr bwMode="auto">
                  <a:xfrm>
                    <a:off x="3456" y="1584"/>
                    <a:ext cx="864"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600" dirty="0">
                        <a:latin typeface="Arial" charset="0"/>
                      </a:rPr>
                      <a:t>colormap</a:t>
                    </a:r>
                  </a:p>
                </p:txBody>
              </p:sp>
            </p:grpSp>
            <p:grpSp>
              <p:nvGrpSpPr>
                <p:cNvPr id="39977" name="Group 72"/>
                <p:cNvGrpSpPr>
                  <a:grpSpLocks/>
                </p:cNvGrpSpPr>
                <p:nvPr/>
              </p:nvGrpSpPr>
              <p:grpSpPr bwMode="auto">
                <a:xfrm>
                  <a:off x="2227" y="384"/>
                  <a:ext cx="347" cy="1219"/>
                  <a:chOff x="2491" y="1584"/>
                  <a:chExt cx="347" cy="1219"/>
                </a:xfrm>
              </p:grpSpPr>
              <p:sp>
                <p:nvSpPr>
                  <p:cNvPr id="39979" name="Text Box 73"/>
                  <p:cNvSpPr txBox="1">
                    <a:spLocks noChangeArrowheads="1"/>
                  </p:cNvSpPr>
                  <p:nvPr/>
                </p:nvSpPr>
                <p:spPr bwMode="auto">
                  <a:xfrm>
                    <a:off x="2491" y="2097"/>
                    <a:ext cx="318" cy="2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b="1" dirty="0">
                        <a:latin typeface="Courier New" pitchFamily="49" charset="0"/>
                      </a:rPr>
                      <a:t>214</a:t>
                    </a:r>
                  </a:p>
                </p:txBody>
              </p:sp>
              <p:sp>
                <p:nvSpPr>
                  <p:cNvPr id="39980" name="Text Box 74"/>
                  <p:cNvSpPr txBox="1">
                    <a:spLocks noChangeArrowheads="1"/>
                  </p:cNvSpPr>
                  <p:nvPr/>
                </p:nvSpPr>
                <p:spPr bwMode="auto">
                  <a:xfrm>
                    <a:off x="2552" y="1584"/>
                    <a:ext cx="183" cy="2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b="1" dirty="0">
                        <a:latin typeface="Courier New" pitchFamily="49" charset="0"/>
                      </a:rPr>
                      <a:t>1</a:t>
                    </a:r>
                  </a:p>
                </p:txBody>
              </p:sp>
              <p:sp>
                <p:nvSpPr>
                  <p:cNvPr id="39981" name="Text Box 75"/>
                  <p:cNvSpPr txBox="1">
                    <a:spLocks noChangeArrowheads="1"/>
                  </p:cNvSpPr>
                  <p:nvPr/>
                </p:nvSpPr>
                <p:spPr bwMode="auto">
                  <a:xfrm>
                    <a:off x="2491" y="2603"/>
                    <a:ext cx="318" cy="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b="1" dirty="0">
                        <a:latin typeface="Courier New" pitchFamily="49" charset="0"/>
                      </a:rPr>
                      <a:t>256</a:t>
                    </a:r>
                  </a:p>
                </p:txBody>
              </p:sp>
              <p:sp>
                <p:nvSpPr>
                  <p:cNvPr id="39982" name="Text Box 76"/>
                  <p:cNvSpPr txBox="1">
                    <a:spLocks noChangeArrowheads="1"/>
                  </p:cNvSpPr>
                  <p:nvPr/>
                </p:nvSpPr>
                <p:spPr bwMode="auto">
                  <a:xfrm rot="5400000">
                    <a:off x="2575" y="1795"/>
                    <a:ext cx="238"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2200" b="1" dirty="0">
                        <a:latin typeface="Courier New" pitchFamily="49" charset="0"/>
                      </a:rPr>
                      <a:t>…</a:t>
                    </a:r>
                  </a:p>
                </p:txBody>
              </p:sp>
              <p:sp>
                <p:nvSpPr>
                  <p:cNvPr id="39983" name="Text Box 77"/>
                  <p:cNvSpPr txBox="1">
                    <a:spLocks noChangeArrowheads="1"/>
                  </p:cNvSpPr>
                  <p:nvPr/>
                </p:nvSpPr>
                <p:spPr bwMode="auto">
                  <a:xfrm rot="5400000">
                    <a:off x="2575" y="2293"/>
                    <a:ext cx="238"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2200" b="1" dirty="0">
                        <a:latin typeface="Courier New" pitchFamily="49" charset="0"/>
                      </a:rPr>
                      <a:t>…</a:t>
                    </a:r>
                  </a:p>
                </p:txBody>
              </p:sp>
            </p:grpSp>
            <p:sp>
              <p:nvSpPr>
                <p:cNvPr id="39978" name="Line 54"/>
                <p:cNvSpPr>
                  <a:spLocks noChangeShapeType="1"/>
                </p:cNvSpPr>
                <p:nvPr/>
              </p:nvSpPr>
              <p:spPr bwMode="auto">
                <a:xfrm flipV="1">
                  <a:off x="2544" y="985"/>
                  <a:ext cx="3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grpSp>
      <p:pic>
        <p:nvPicPr>
          <p:cNvPr id="39968" name="Picture 31" descr="JimWoodring_pm_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524" y="3160171"/>
            <a:ext cx="1441739" cy="1399129"/>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9" name="Rectangle 13"/>
          <p:cNvSpPr>
            <a:spLocks noChangeArrowheads="1"/>
          </p:cNvSpPr>
          <p:nvPr/>
        </p:nvSpPr>
        <p:spPr bwMode="auto">
          <a:xfrm>
            <a:off x="2453842" y="3798812"/>
            <a:ext cx="121227" cy="112042"/>
          </a:xfrm>
          <a:prstGeom prst="rect">
            <a:avLst/>
          </a:prstGeom>
          <a:noFill/>
          <a:ln w="9525">
            <a:solidFill>
              <a:srgbClr val="FF33CC"/>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39962" name="Group 32"/>
          <p:cNvGrpSpPr>
            <a:grpSpLocks/>
          </p:cNvGrpSpPr>
          <p:nvPr/>
        </p:nvGrpSpPr>
        <p:grpSpPr bwMode="auto">
          <a:xfrm>
            <a:off x="623888" y="3724584"/>
            <a:ext cx="1115580" cy="264700"/>
            <a:chOff x="4146" y="1200"/>
            <a:chExt cx="773" cy="189"/>
          </a:xfrm>
        </p:grpSpPr>
        <p:sp>
          <p:nvSpPr>
            <p:cNvPr id="39966" name="Text Box 17"/>
            <p:cNvSpPr txBox="1">
              <a:spLocks noChangeArrowheads="1"/>
            </p:cNvSpPr>
            <p:nvPr/>
          </p:nvSpPr>
          <p:spPr bwMode="auto">
            <a:xfrm>
              <a:off x="4146" y="1200"/>
              <a:ext cx="672" cy="189"/>
            </a:xfrm>
            <a:prstGeom prst="rect">
              <a:avLst/>
            </a:prstGeom>
            <a:noFill/>
            <a:ln>
              <a:noFill/>
            </a:ln>
            <a:effectLst>
              <a:outerShdw dist="17961" dir="8100000" algn="ctr" rotWithShape="0">
                <a:srgbClr val="B2B2B2">
                  <a:alpha val="50000"/>
                </a:srgb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200" b="1" dirty="0">
                  <a:latin typeface="Courier New" pitchFamily="49" charset="0"/>
                </a:rPr>
                <a:t>row: 231</a:t>
              </a:r>
            </a:p>
          </p:txBody>
        </p:sp>
        <p:sp>
          <p:nvSpPr>
            <p:cNvPr id="39967" name="Line 18"/>
            <p:cNvSpPr>
              <a:spLocks noChangeShapeType="1"/>
            </p:cNvSpPr>
            <p:nvPr/>
          </p:nvSpPr>
          <p:spPr bwMode="auto">
            <a:xfrm>
              <a:off x="4775" y="1296"/>
              <a:ext cx="144" cy="0"/>
            </a:xfrm>
            <a:prstGeom prst="line">
              <a:avLst/>
            </a:prstGeom>
            <a:noFill/>
            <a:ln w="12700">
              <a:solidFill>
                <a:schemeClr val="tx1"/>
              </a:solidFill>
              <a:round/>
              <a:headEnd/>
              <a:tailEnd/>
            </a:ln>
            <a:effectLst>
              <a:outerShdw dist="28398" dir="9206097" algn="ctr" rotWithShape="0">
                <a:schemeClr val="bg2"/>
              </a:outerShdw>
            </a:effectLst>
            <a:extLst>
              <a:ext uri="{909E8E84-426E-40DD-AFC4-6F175D3DCCD1}">
                <a14:hiddenFill xmlns:a14="http://schemas.microsoft.com/office/drawing/2010/main">
                  <a:noFill/>
                </a14:hiddenFill>
              </a:ext>
            </a:extLst>
          </p:spPr>
          <p:txBody>
            <a:bodyPr/>
            <a:lstStyle/>
            <a:p>
              <a:endParaRPr lang="en-US" dirty="0"/>
            </a:p>
          </p:txBody>
        </p:sp>
      </p:grpSp>
      <p:grpSp>
        <p:nvGrpSpPr>
          <p:cNvPr id="39963" name="Group 19"/>
          <p:cNvGrpSpPr>
            <a:grpSpLocks/>
          </p:cNvGrpSpPr>
          <p:nvPr/>
        </p:nvGrpSpPr>
        <p:grpSpPr bwMode="auto">
          <a:xfrm rot="16200000">
            <a:off x="1968420" y="2433574"/>
            <a:ext cx="1103617" cy="265545"/>
            <a:chOff x="5166" y="2757"/>
            <a:chExt cx="788" cy="184"/>
          </a:xfrm>
        </p:grpSpPr>
        <p:sp>
          <p:nvSpPr>
            <p:cNvPr id="39964" name="Text Box 20"/>
            <p:cNvSpPr txBox="1">
              <a:spLocks noChangeArrowheads="1"/>
            </p:cNvSpPr>
            <p:nvPr/>
          </p:nvSpPr>
          <p:spPr bwMode="auto">
            <a:xfrm>
              <a:off x="5283" y="2757"/>
              <a:ext cx="671" cy="184"/>
            </a:xfrm>
            <a:prstGeom prst="rect">
              <a:avLst/>
            </a:prstGeom>
            <a:noFill/>
            <a:ln>
              <a:noFill/>
            </a:ln>
            <a:effectLst>
              <a:outerShdw dist="12700" dir="10800000" algn="ctr" rotWithShape="0">
                <a:srgbClr val="B2B2B2">
                  <a:alpha val="50000"/>
                </a:srgb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200" b="1" dirty="0">
                  <a:latin typeface="Courier New" pitchFamily="49" charset="0"/>
                </a:rPr>
                <a:t>col: 326</a:t>
              </a:r>
            </a:p>
          </p:txBody>
        </p:sp>
        <p:sp>
          <p:nvSpPr>
            <p:cNvPr id="39965" name="Line 21"/>
            <p:cNvSpPr>
              <a:spLocks noChangeShapeType="1"/>
            </p:cNvSpPr>
            <p:nvPr/>
          </p:nvSpPr>
          <p:spPr bwMode="auto">
            <a:xfrm>
              <a:off x="5166" y="285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39946" name="Line 11"/>
          <p:cNvSpPr>
            <a:spLocks noChangeShapeType="1"/>
          </p:cNvSpPr>
          <p:nvPr/>
        </p:nvSpPr>
        <p:spPr bwMode="auto">
          <a:xfrm flipH="1" flipV="1">
            <a:off x="2008188" y="1612900"/>
            <a:ext cx="504825" cy="2244725"/>
          </a:xfrm>
          <a:prstGeom prst="line">
            <a:avLst/>
          </a:prstGeom>
          <a:noFill/>
          <a:ln w="127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9948" name="Line 97"/>
          <p:cNvSpPr>
            <a:spLocks noChangeShapeType="1"/>
          </p:cNvSpPr>
          <p:nvPr/>
        </p:nvSpPr>
        <p:spPr bwMode="auto">
          <a:xfrm>
            <a:off x="8104188" y="1490663"/>
            <a:ext cx="0" cy="403225"/>
          </a:xfrm>
          <a:prstGeom prst="line">
            <a:avLst/>
          </a:prstGeom>
          <a:noFill/>
          <a:ln w="127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9949" name="Line 99"/>
          <p:cNvSpPr>
            <a:spLocks noChangeShapeType="1"/>
          </p:cNvSpPr>
          <p:nvPr/>
        </p:nvSpPr>
        <p:spPr bwMode="auto">
          <a:xfrm>
            <a:off x="3117850" y="673100"/>
            <a:ext cx="207963" cy="5365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9950" name="Line 101"/>
          <p:cNvSpPr>
            <a:spLocks noChangeShapeType="1"/>
          </p:cNvSpPr>
          <p:nvPr/>
        </p:nvSpPr>
        <p:spPr bwMode="auto">
          <a:xfrm flipH="1">
            <a:off x="6165850" y="469900"/>
            <a:ext cx="900113" cy="8747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39951" name="Text Box 98"/>
          <p:cNvSpPr txBox="1">
            <a:spLocks noChangeArrowheads="1"/>
          </p:cNvSpPr>
          <p:nvPr/>
        </p:nvSpPr>
        <p:spPr bwMode="auto">
          <a:xfrm>
            <a:off x="1662113" y="161925"/>
            <a:ext cx="1677987" cy="677863"/>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Number at pixel location is an index into a colormap.</a:t>
            </a:r>
          </a:p>
        </p:txBody>
      </p:sp>
      <p:sp>
        <p:nvSpPr>
          <p:cNvPr id="39952" name="Text Box 100"/>
          <p:cNvSpPr txBox="1">
            <a:spLocks noChangeArrowheads="1"/>
          </p:cNvSpPr>
          <p:nvPr/>
        </p:nvSpPr>
        <p:spPr bwMode="auto">
          <a:xfrm>
            <a:off x="7065963" y="161925"/>
            <a:ext cx="1676400" cy="677863"/>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Intensity values are integers between 0 and 1.</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352D3538-CEBD-444A-BD60-7C1430AC4DCF}" type="slidenum">
              <a:rPr lang="en-US"/>
              <a:pPr>
                <a:defRPr/>
              </a:pPr>
              <a:t>58</a:t>
            </a:fld>
            <a:endParaRPr lang="en-US" dirty="0"/>
          </a:p>
        </p:txBody>
      </p:sp>
      <p:grpSp>
        <p:nvGrpSpPr>
          <p:cNvPr id="5" name="Group 4"/>
          <p:cNvGrpSpPr/>
          <p:nvPr/>
        </p:nvGrpSpPr>
        <p:grpSpPr>
          <a:xfrm>
            <a:off x="7762200" y="1966883"/>
            <a:ext cx="970436" cy="939800"/>
            <a:chOff x="7771927" y="3433719"/>
            <a:chExt cx="970436" cy="939800"/>
          </a:xfrm>
        </p:grpSpPr>
        <p:sp>
          <p:nvSpPr>
            <p:cNvPr id="71" name="Rectangle 70"/>
            <p:cNvSpPr/>
            <p:nvPr/>
          </p:nvSpPr>
          <p:spPr bwMode="auto">
            <a:xfrm>
              <a:off x="7771927" y="3433719"/>
              <a:ext cx="970436" cy="939800"/>
            </a:xfrm>
            <a:prstGeom prst="rect">
              <a:avLst/>
            </a:prstGeom>
            <a:solidFill>
              <a:srgbClr val="FFFF99"/>
            </a:solidFill>
            <a:ln w="9525" cap="flat" cmpd="sng" algn="ctr">
              <a:solidFill>
                <a:schemeClr val="tx1"/>
              </a:solidFill>
              <a:prstDash val="solid"/>
              <a:round/>
              <a:headEnd type="none" w="med" len="med"/>
              <a:tailEnd type="none" w="med" len="med"/>
            </a:ln>
            <a:effectLst>
              <a:outerShdw blurRad="50800" dist="76200" dir="8100000" algn="tr" rotWithShape="0">
                <a:prstClr val="black">
                  <a:alpha val="40000"/>
                </a:prstClr>
              </a:outerShdw>
            </a:effectLst>
            <a:extLst/>
          </p:spPr>
          <p:txBody>
            <a:bodyPr vert="horz" wrap="square" lIns="91440" tIns="45720" rIns="91440" bIns="45720" numCol="1" rtlCol="0" anchor="t" anchorCtr="0" compatLnSpc="1">
              <a:prstTxWarp prst="textNoShape">
                <a:avLst/>
              </a:prstTxWarp>
              <a:sp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2"/>
                </a:solidFill>
                <a:effectLst/>
                <a:latin typeface="Comic Sans MS" pitchFamily="66" charset="0"/>
              </a:endParaRPr>
            </a:p>
          </p:txBody>
        </p:sp>
        <p:graphicFrame>
          <p:nvGraphicFramePr>
            <p:cNvPr id="72" name="Object 71"/>
            <p:cNvGraphicFramePr>
              <a:graphicFrameLocks noChangeAspect="1"/>
            </p:cNvGraphicFramePr>
            <p:nvPr>
              <p:extLst>
                <p:ext uri="{D42A27DB-BD31-4B8C-83A1-F6EECF244321}">
                  <p14:modId xmlns:p14="http://schemas.microsoft.com/office/powerpoint/2010/main" val="2126338057"/>
                </p:ext>
              </p:extLst>
            </p:nvPr>
          </p:nvGraphicFramePr>
          <p:xfrm>
            <a:off x="8032750" y="3473450"/>
            <a:ext cx="493713" cy="849313"/>
          </p:xfrm>
          <a:graphic>
            <a:graphicData uri="http://schemas.openxmlformats.org/presentationml/2006/ole">
              <mc:AlternateContent xmlns:mc="http://schemas.openxmlformats.org/markup-compatibility/2006">
                <mc:Choice xmlns:v="urn:schemas-microsoft-com:vml" Requires="v">
                  <p:oleObj spid="_x0000_s27674" name="Equation" r:id="rId8" imgW="406080" imgH="698400" progId="Equation.DSMT4">
                    <p:embed/>
                  </p:oleObj>
                </mc:Choice>
                <mc:Fallback>
                  <p:oleObj name="Equation" r:id="rId8" imgW="406080" imgH="698400" progId="Equation.DSMT4">
                    <p:embed/>
                    <p:pic>
                      <p:nvPicPr>
                        <p:cNvPr id="0" name=""/>
                        <p:cNvPicPr/>
                        <p:nvPr/>
                      </p:nvPicPr>
                      <p:blipFill>
                        <a:blip r:embed="rId9"/>
                        <a:stretch>
                          <a:fillRect/>
                        </a:stretch>
                      </p:blipFill>
                      <p:spPr>
                        <a:xfrm>
                          <a:off x="8032750" y="3473450"/>
                          <a:ext cx="493713" cy="849313"/>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0" descr="True-Color_vs_Colormapped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752600"/>
            <a:ext cx="7721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4"/>
          <p:cNvSpPr>
            <a:spLocks noGrp="1" noChangeArrowheads="1"/>
          </p:cNvSpPr>
          <p:nvPr>
            <p:ph type="title"/>
          </p:nvPr>
        </p:nvSpPr>
        <p:spPr>
          <a:xfrm>
            <a:off x="484188" y="1066800"/>
            <a:ext cx="8105775" cy="604838"/>
          </a:xfrm>
          <a:noFill/>
        </p:spPr>
        <p:txBody>
          <a:bodyPr lIns="92053" tIns="46028" rIns="92053" bIns="46028"/>
          <a:lstStyle/>
          <a:p>
            <a:pPr algn="ctr"/>
            <a:r>
              <a:rPr lang="en-US" sz="3300" dirty="0" smtClean="0"/>
              <a:t>Example truecolor and colormapped images</a:t>
            </a:r>
          </a:p>
        </p:txBody>
      </p:sp>
      <p:sp>
        <p:nvSpPr>
          <p:cNvPr id="40964" name="Text Box 8"/>
          <p:cNvSpPr txBox="1">
            <a:spLocks noChangeArrowheads="1"/>
          </p:cNvSpPr>
          <p:nvPr/>
        </p:nvSpPr>
        <p:spPr bwMode="auto">
          <a:xfrm>
            <a:off x="1524000" y="5410200"/>
            <a:ext cx="2362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sz="1800" dirty="0">
                <a:latin typeface="Arial" charset="0"/>
              </a:rPr>
              <a:t>24-bit truecolor </a:t>
            </a:r>
          </a:p>
        </p:txBody>
      </p:sp>
      <p:sp>
        <p:nvSpPr>
          <p:cNvPr id="40965" name="Text Box 9"/>
          <p:cNvSpPr txBox="1">
            <a:spLocks noChangeArrowheads="1"/>
          </p:cNvSpPr>
          <p:nvPr/>
        </p:nvSpPr>
        <p:spPr bwMode="auto">
          <a:xfrm>
            <a:off x="4800600" y="5410200"/>
            <a:ext cx="32766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sz="1800" dirty="0">
                <a:latin typeface="Arial" charset="0"/>
              </a:rPr>
              <a:t>8-bit colormapped to 24 bits </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64E1017D-D937-413D-861B-F6E77A070B86}" type="slidenum">
              <a:rPr lang="en-US"/>
              <a:pPr>
                <a:defRPr/>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that scatter light.</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6</a:t>
            </a:fld>
            <a:endParaRPr lang="en-US" dirty="0"/>
          </a:p>
        </p:txBody>
      </p:sp>
    </p:spTree>
    <p:extLst>
      <p:ext uri="{BB962C8B-B14F-4D97-AF65-F5344CB8AC3E}">
        <p14:creationId xmlns:p14="http://schemas.microsoft.com/office/powerpoint/2010/main" val="41975406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6" descr="True-Color_vs_Colormapped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752600"/>
            <a:ext cx="7721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title"/>
          </p:nvPr>
        </p:nvSpPr>
        <p:spPr>
          <a:xfrm>
            <a:off x="484188" y="1066800"/>
            <a:ext cx="8105775" cy="604838"/>
          </a:xfrm>
          <a:noFill/>
        </p:spPr>
        <p:txBody>
          <a:bodyPr lIns="92053" tIns="46028" rIns="92053" bIns="46028"/>
          <a:lstStyle/>
          <a:p>
            <a:pPr algn="ctr"/>
            <a:r>
              <a:rPr lang="en-US" sz="3300" dirty="0" smtClean="0"/>
              <a:t>Example truecolor and colormapped images</a:t>
            </a:r>
          </a:p>
        </p:txBody>
      </p:sp>
      <p:sp>
        <p:nvSpPr>
          <p:cNvPr id="41988" name="Text Box 4"/>
          <p:cNvSpPr txBox="1">
            <a:spLocks noChangeArrowheads="1"/>
          </p:cNvSpPr>
          <p:nvPr/>
        </p:nvSpPr>
        <p:spPr bwMode="auto">
          <a:xfrm>
            <a:off x="1524000" y="5410200"/>
            <a:ext cx="2362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sz="1800" dirty="0">
                <a:latin typeface="Arial" charset="0"/>
              </a:rPr>
              <a:t>24-bit truecolor </a:t>
            </a:r>
          </a:p>
        </p:txBody>
      </p:sp>
      <p:sp>
        <p:nvSpPr>
          <p:cNvPr id="41989" name="Text Box 5"/>
          <p:cNvSpPr txBox="1">
            <a:spLocks noChangeArrowheads="1"/>
          </p:cNvSpPr>
          <p:nvPr/>
        </p:nvSpPr>
        <p:spPr bwMode="auto">
          <a:xfrm>
            <a:off x="4800600" y="5410200"/>
            <a:ext cx="32766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sz="1800" dirty="0">
                <a:latin typeface="Arial" charset="0"/>
              </a:rPr>
              <a:t>8-bit colormapped to 24 bits </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C2834DF5-6EAD-405E-ADB7-B9CCD7C44348}" type="slidenum">
              <a:rPr lang="en-US"/>
              <a:pPr>
                <a:defRPr/>
              </a:pPr>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04800" y="990600"/>
            <a:ext cx="8458200" cy="723900"/>
          </a:xfrm>
        </p:spPr>
        <p:txBody>
          <a:bodyPr/>
          <a:lstStyle/>
          <a:p>
            <a:pPr algn="ctr"/>
            <a:r>
              <a:rPr lang="en-US" sz="3200" dirty="0" smtClean="0"/>
              <a:t>Colormapped Image, Indices, &amp; Color Map</a:t>
            </a:r>
          </a:p>
        </p:txBody>
      </p:sp>
      <p:sp>
        <p:nvSpPr>
          <p:cNvPr id="43011" name="Rectangle 3"/>
          <p:cNvSpPr>
            <a:spLocks noGrp="1" noChangeArrowheads="1"/>
          </p:cNvSpPr>
          <p:nvPr>
            <p:ph type="body" idx="1"/>
          </p:nvPr>
        </p:nvSpPr>
        <p:spPr>
          <a:xfrm>
            <a:off x="457200" y="1752600"/>
            <a:ext cx="7772400" cy="457200"/>
          </a:xfrm>
        </p:spPr>
        <p:txBody>
          <a:bodyPr/>
          <a:lstStyle/>
          <a:p>
            <a:pPr>
              <a:buFont typeface="Monotype Sorts" pitchFamily="2" charset="2"/>
              <a:buNone/>
            </a:pPr>
            <a:r>
              <a:rPr lang="en-US" sz="2000" dirty="0" smtClean="0">
                <a:latin typeface="Courier New" pitchFamily="49" charset="0"/>
              </a:rPr>
              <a:t>&gt;&gt; [M,CMAP] = imread(‘button_mapped.bmp’,’bmp);</a:t>
            </a:r>
          </a:p>
        </p:txBody>
      </p:sp>
      <p:sp>
        <p:nvSpPr>
          <p:cNvPr id="43012" name="Text Box 4"/>
          <p:cNvSpPr txBox="1">
            <a:spLocks noChangeArrowheads="1"/>
          </p:cNvSpPr>
          <p:nvPr/>
        </p:nvSpPr>
        <p:spPr bwMode="auto">
          <a:xfrm>
            <a:off x="609600" y="2667000"/>
            <a:ext cx="3124200" cy="15906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latin typeface="Symbol" panose="05050102010706020507" pitchFamily="18" charset="2"/>
              </a:rPr>
              <a:t>    </a:t>
            </a:r>
          </a:p>
          <a:p>
            <a:r>
              <a:rPr lang="en-US" sz="1400" dirty="0">
                <a:latin typeface="Courier New" pitchFamily="49" charset="0"/>
              </a:rPr>
              <a:t>… 111  121   48  111   48 …</a:t>
            </a:r>
          </a:p>
          <a:p>
            <a:r>
              <a:rPr lang="en-US" sz="1400" dirty="0">
                <a:latin typeface="Courier New" pitchFamily="49" charset="0"/>
              </a:rPr>
              <a:t>… 110   48  111  110  111 …</a:t>
            </a:r>
          </a:p>
          <a:p>
            <a:r>
              <a:rPr lang="en-US" sz="1400" dirty="0">
                <a:latin typeface="Courier New" pitchFamily="49" charset="0"/>
              </a:rPr>
              <a:t>… 110  111  121   48  121 …</a:t>
            </a:r>
          </a:p>
          <a:p>
            <a:r>
              <a:rPr lang="en-US" sz="1400" dirty="0">
                <a:latin typeface="Courier New" pitchFamily="49" charset="0"/>
              </a:rPr>
              <a:t>… 121   48  110  111   48 …</a:t>
            </a:r>
          </a:p>
          <a:p>
            <a:r>
              <a:rPr lang="en-US" sz="1400" dirty="0">
                <a:latin typeface="Courier New" pitchFamily="49" charset="0"/>
              </a:rPr>
              <a:t>… 110  121   48  121  110 …</a:t>
            </a:r>
          </a:p>
          <a:p>
            <a:r>
              <a:rPr lang="en-US" sz="1400" dirty="0">
                <a:latin typeface="Symbol" panose="05050102010706020507" pitchFamily="18" charset="2"/>
              </a:rPr>
              <a:t>     </a:t>
            </a:r>
            <a:endParaRPr lang="en-US" sz="1400" dirty="0">
              <a:latin typeface="Courier New" pitchFamily="49" charset="0"/>
            </a:endParaRPr>
          </a:p>
        </p:txBody>
      </p:sp>
      <p:sp>
        <p:nvSpPr>
          <p:cNvPr id="43013" name="Text Box 5"/>
          <p:cNvSpPr txBox="1">
            <a:spLocks noChangeArrowheads="1"/>
          </p:cNvSpPr>
          <p:nvPr/>
        </p:nvSpPr>
        <p:spPr bwMode="auto">
          <a:xfrm>
            <a:off x="4876800" y="2667000"/>
            <a:ext cx="3810000" cy="150810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endParaRPr lang="en-US" dirty="0" smtClean="0">
              <a:latin typeface="Courier New" pitchFamily="49" charset="0"/>
            </a:endParaRPr>
          </a:p>
          <a:p>
            <a:r>
              <a:rPr lang="en-US" dirty="0" smtClean="0">
                <a:latin typeface="Courier New" pitchFamily="49" charset="0"/>
              </a:rPr>
              <a:t>  </a:t>
            </a:r>
            <a:r>
              <a:rPr lang="en-US" dirty="0">
                <a:latin typeface="Courier New" pitchFamily="49" charset="0"/>
              </a:rPr>
              <a:t>109    0.6588    0.4706    0.8471</a:t>
            </a:r>
          </a:p>
          <a:p>
            <a:r>
              <a:rPr lang="en-US" dirty="0">
                <a:latin typeface="Courier New" pitchFamily="49" charset="0"/>
              </a:rPr>
              <a:t>  110    0.2196    0.1569    0.2824</a:t>
            </a:r>
          </a:p>
          <a:p>
            <a:r>
              <a:rPr lang="en-US" dirty="0">
                <a:latin typeface="Courier New" pitchFamily="49" charset="0"/>
              </a:rPr>
              <a:t>  111    0.4706    0.3451    0.5961</a:t>
            </a:r>
          </a:p>
          <a:p>
            <a:r>
              <a:rPr lang="en-US" dirty="0">
                <a:latin typeface="Courier New" pitchFamily="49" charset="0"/>
              </a:rPr>
              <a:t>  112    0.5333    0.4078    0.6588</a:t>
            </a:r>
          </a:p>
          <a:p>
            <a:r>
              <a:rPr lang="en-US" dirty="0">
                <a:latin typeface="Courier New" pitchFamily="49" charset="0"/>
              </a:rPr>
              <a:t>  113    0.2824    0.2196    0.3451</a:t>
            </a:r>
          </a:p>
          <a:p>
            <a:r>
              <a:rPr lang="en-US" sz="1400" dirty="0">
                <a:latin typeface="Symbol" panose="05050102010706020507" pitchFamily="18" charset="2"/>
              </a:rPr>
              <a:t>     </a:t>
            </a:r>
            <a:endParaRPr lang="en-US" dirty="0">
              <a:latin typeface="Courier New" pitchFamily="49" charset="0"/>
            </a:endParaRPr>
          </a:p>
        </p:txBody>
      </p:sp>
      <p:sp>
        <p:nvSpPr>
          <p:cNvPr id="43014" name="Text Box 6"/>
          <p:cNvSpPr txBox="1">
            <a:spLocks noChangeArrowheads="1"/>
          </p:cNvSpPr>
          <p:nvPr/>
        </p:nvSpPr>
        <p:spPr bwMode="auto">
          <a:xfrm>
            <a:off x="4876800" y="4638675"/>
            <a:ext cx="2819400" cy="15335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latin typeface="Symbol" panose="05050102010706020507" pitchFamily="18" charset="2"/>
              </a:rPr>
              <a:t>         </a:t>
            </a:r>
            <a:endParaRPr lang="en-US" dirty="0">
              <a:latin typeface="Symbol" panose="05050102010706020507" pitchFamily="18" charset="2"/>
            </a:endParaRPr>
          </a:p>
          <a:p>
            <a:r>
              <a:rPr lang="en-US" dirty="0">
                <a:latin typeface="Courier New" pitchFamily="49" charset="0"/>
              </a:rPr>
              <a:t>   109   168   120   216</a:t>
            </a:r>
          </a:p>
          <a:p>
            <a:r>
              <a:rPr lang="en-US" dirty="0">
                <a:latin typeface="Courier New" pitchFamily="49" charset="0"/>
              </a:rPr>
              <a:t>   110    56    40    72</a:t>
            </a:r>
          </a:p>
          <a:p>
            <a:r>
              <a:rPr lang="en-US" dirty="0">
                <a:latin typeface="Courier New" pitchFamily="49" charset="0"/>
              </a:rPr>
              <a:t>   111   120    88   152</a:t>
            </a:r>
          </a:p>
          <a:p>
            <a:r>
              <a:rPr lang="en-US" dirty="0">
                <a:latin typeface="Courier New" pitchFamily="49" charset="0"/>
              </a:rPr>
              <a:t>   112   136   104   168</a:t>
            </a:r>
          </a:p>
          <a:p>
            <a:r>
              <a:rPr lang="en-US" dirty="0">
                <a:latin typeface="Courier New" pitchFamily="49" charset="0"/>
              </a:rPr>
              <a:t>   113    72    56    88</a:t>
            </a:r>
            <a:r>
              <a:rPr lang="en-US" sz="1400" dirty="0">
                <a:latin typeface="Symbol" panose="05050102010706020507" pitchFamily="18" charset="2"/>
              </a:rPr>
              <a:t>      </a:t>
            </a:r>
          </a:p>
          <a:p>
            <a:r>
              <a:rPr lang="en-US" sz="1400" dirty="0">
                <a:latin typeface="Symbol" panose="05050102010706020507" pitchFamily="18" charset="2"/>
              </a:rPr>
              <a:t>         </a:t>
            </a:r>
          </a:p>
        </p:txBody>
      </p:sp>
      <p:sp>
        <p:nvSpPr>
          <p:cNvPr id="43015" name="Text Box 7"/>
          <p:cNvSpPr txBox="1">
            <a:spLocks noChangeArrowheads="1"/>
          </p:cNvSpPr>
          <p:nvPr/>
        </p:nvSpPr>
        <p:spPr bwMode="auto">
          <a:xfrm>
            <a:off x="533400" y="2286000"/>
            <a:ext cx="3352800" cy="290513"/>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dirty="0"/>
              <a:t>Indices contained in </a:t>
            </a:r>
            <a:r>
              <a:rPr lang="en-US" sz="1200" dirty="0"/>
              <a:t>M(254:258,254:258)</a:t>
            </a:r>
          </a:p>
        </p:txBody>
      </p:sp>
      <p:sp>
        <p:nvSpPr>
          <p:cNvPr id="43016" name="Text Box 8"/>
          <p:cNvSpPr txBox="1">
            <a:spLocks noChangeArrowheads="1"/>
          </p:cNvSpPr>
          <p:nvPr/>
        </p:nvSpPr>
        <p:spPr bwMode="auto">
          <a:xfrm>
            <a:off x="5715000" y="2286000"/>
            <a:ext cx="2971800" cy="290513"/>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dirty="0"/>
              <a:t>actual values in CMAP(109:113,</a:t>
            </a:r>
            <a:r>
              <a:rPr lang="en-US" dirty="0">
                <a:sym typeface="Wingdings" pitchFamily="2" charset="2"/>
              </a:rPr>
              <a:t>:)</a:t>
            </a:r>
            <a:endParaRPr lang="en-US" sz="1200" dirty="0"/>
          </a:p>
        </p:txBody>
      </p:sp>
      <p:sp>
        <p:nvSpPr>
          <p:cNvPr id="43017" name="Text Box 9"/>
          <p:cNvSpPr txBox="1">
            <a:spLocks noChangeArrowheads="1"/>
          </p:cNvSpPr>
          <p:nvPr/>
        </p:nvSpPr>
        <p:spPr bwMode="auto">
          <a:xfrm>
            <a:off x="5638800" y="4267200"/>
            <a:ext cx="1981200" cy="290513"/>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dirty="0"/>
              <a:t>255*CMAP(109:113,</a:t>
            </a:r>
            <a:r>
              <a:rPr lang="en-US" dirty="0">
                <a:sym typeface="Wingdings" pitchFamily="2" charset="2"/>
              </a:rPr>
              <a:t>:)</a:t>
            </a:r>
            <a:endParaRPr lang="en-US" sz="1200" dirty="0"/>
          </a:p>
        </p:txBody>
      </p:sp>
      <p:sp>
        <p:nvSpPr>
          <p:cNvPr id="43018" name="Text Box 10"/>
          <p:cNvSpPr txBox="1">
            <a:spLocks noChangeArrowheads="1"/>
          </p:cNvSpPr>
          <p:nvPr/>
        </p:nvSpPr>
        <p:spPr bwMode="auto">
          <a:xfrm>
            <a:off x="5867400" y="2667000"/>
            <a:ext cx="2952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t>R</a:t>
            </a:r>
          </a:p>
        </p:txBody>
      </p:sp>
      <p:sp>
        <p:nvSpPr>
          <p:cNvPr id="43019" name="Text Box 11"/>
          <p:cNvSpPr txBox="1">
            <a:spLocks noChangeArrowheads="1"/>
          </p:cNvSpPr>
          <p:nvPr/>
        </p:nvSpPr>
        <p:spPr bwMode="auto">
          <a:xfrm>
            <a:off x="6858000" y="2667000"/>
            <a:ext cx="3048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t>G</a:t>
            </a:r>
          </a:p>
        </p:txBody>
      </p:sp>
      <p:sp>
        <p:nvSpPr>
          <p:cNvPr id="43020" name="Text Box 12"/>
          <p:cNvSpPr txBox="1">
            <a:spLocks noChangeArrowheads="1"/>
          </p:cNvSpPr>
          <p:nvPr/>
        </p:nvSpPr>
        <p:spPr bwMode="auto">
          <a:xfrm>
            <a:off x="7848600" y="2667000"/>
            <a:ext cx="29686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t>B</a:t>
            </a:r>
          </a:p>
        </p:txBody>
      </p:sp>
      <p:sp>
        <p:nvSpPr>
          <p:cNvPr id="43021" name="Text Box 13"/>
          <p:cNvSpPr txBox="1">
            <a:spLocks noChangeArrowheads="1"/>
          </p:cNvSpPr>
          <p:nvPr/>
        </p:nvSpPr>
        <p:spPr bwMode="auto">
          <a:xfrm>
            <a:off x="5791200" y="4648200"/>
            <a:ext cx="2952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t>R</a:t>
            </a:r>
          </a:p>
        </p:txBody>
      </p:sp>
      <p:sp>
        <p:nvSpPr>
          <p:cNvPr id="43022" name="Text Box 14"/>
          <p:cNvSpPr txBox="1">
            <a:spLocks noChangeArrowheads="1"/>
          </p:cNvSpPr>
          <p:nvPr/>
        </p:nvSpPr>
        <p:spPr bwMode="auto">
          <a:xfrm>
            <a:off x="6324600" y="4648200"/>
            <a:ext cx="3048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t>G</a:t>
            </a:r>
          </a:p>
        </p:txBody>
      </p:sp>
      <p:sp>
        <p:nvSpPr>
          <p:cNvPr id="43023" name="Text Box 15"/>
          <p:cNvSpPr txBox="1">
            <a:spLocks noChangeArrowheads="1"/>
          </p:cNvSpPr>
          <p:nvPr/>
        </p:nvSpPr>
        <p:spPr bwMode="auto">
          <a:xfrm>
            <a:off x="6934200" y="4648200"/>
            <a:ext cx="29686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t>B</a:t>
            </a:r>
          </a:p>
        </p:txBody>
      </p:sp>
      <p:pic>
        <p:nvPicPr>
          <p:cNvPr id="43024" name="Picture 16" descr="button_detail_248-2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5720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descr="button_cmap_detail_109-1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930525"/>
            <a:ext cx="5635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6" name="Picture 18" descr="button_cmap_detail_109-1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910138"/>
            <a:ext cx="5635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7" name="Oval 19"/>
          <p:cNvSpPr>
            <a:spLocks noChangeArrowheads="1"/>
          </p:cNvSpPr>
          <p:nvPr/>
        </p:nvSpPr>
        <p:spPr bwMode="auto">
          <a:xfrm>
            <a:off x="2085975" y="4953000"/>
            <a:ext cx="73025" cy="73025"/>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43028" name="Oval 20"/>
          <p:cNvSpPr>
            <a:spLocks noChangeArrowheads="1"/>
          </p:cNvSpPr>
          <p:nvPr/>
        </p:nvSpPr>
        <p:spPr bwMode="auto">
          <a:xfrm>
            <a:off x="4435475" y="3384550"/>
            <a:ext cx="73025" cy="73025"/>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43029" name="Oval 21"/>
          <p:cNvSpPr>
            <a:spLocks noChangeArrowheads="1"/>
          </p:cNvSpPr>
          <p:nvPr/>
        </p:nvSpPr>
        <p:spPr bwMode="auto">
          <a:xfrm>
            <a:off x="4443413" y="5345113"/>
            <a:ext cx="73025" cy="73025"/>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43030" name="Text Box 22"/>
          <p:cNvSpPr txBox="1">
            <a:spLocks noChangeArrowheads="1"/>
          </p:cNvSpPr>
          <p:nvPr/>
        </p:nvSpPr>
        <p:spPr bwMode="auto">
          <a:xfrm>
            <a:off x="8153400" y="4876800"/>
            <a:ext cx="533400" cy="88582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dirty="0"/>
              <a:t>Last 3 cols. only</a:t>
            </a:r>
          </a:p>
        </p:txBody>
      </p:sp>
      <p:sp>
        <p:nvSpPr>
          <p:cNvPr id="43031" name="Line 23"/>
          <p:cNvSpPr>
            <a:spLocks noChangeShapeType="1"/>
          </p:cNvSpPr>
          <p:nvPr/>
        </p:nvSpPr>
        <p:spPr bwMode="auto">
          <a:xfrm flipH="1">
            <a:off x="7848600" y="53340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3032" name="Line 24"/>
          <p:cNvSpPr>
            <a:spLocks noChangeShapeType="1"/>
          </p:cNvSpPr>
          <p:nvPr/>
        </p:nvSpPr>
        <p:spPr bwMode="auto">
          <a:xfrm rot="5400000" flipH="1">
            <a:off x="8229600" y="46482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60D04430-9F93-4DB1-96C8-5BD900BB8AB2}" type="slidenum">
              <a:rPr lang="en-US"/>
              <a:pPr>
                <a:defRPr/>
              </a:pPr>
              <a:t>61</a:t>
            </a:fld>
            <a:endParaRPr lang="en-US" dirty="0"/>
          </a:p>
        </p:txBody>
      </p:sp>
      <p:grpSp>
        <p:nvGrpSpPr>
          <p:cNvPr id="8" name="Group 7"/>
          <p:cNvGrpSpPr/>
          <p:nvPr/>
        </p:nvGrpSpPr>
        <p:grpSpPr>
          <a:xfrm>
            <a:off x="957348" y="2678085"/>
            <a:ext cx="2442881" cy="298716"/>
            <a:chOff x="957348" y="2678085"/>
            <a:chExt cx="2442881" cy="298716"/>
          </a:xfrm>
        </p:grpSpPr>
        <p:sp>
          <p:nvSpPr>
            <p:cNvPr id="5" name="TextBox 4"/>
            <p:cNvSpPr txBox="1"/>
            <p:nvPr/>
          </p:nvSpPr>
          <p:spPr>
            <a:xfrm rot="5400000">
              <a:off x="965203" y="2676878"/>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29" name="TextBox 28"/>
            <p:cNvSpPr txBox="1"/>
            <p:nvPr/>
          </p:nvSpPr>
          <p:spPr>
            <a:xfrm rot="5400000">
              <a:off x="1498979" y="2675216"/>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30" name="TextBox 29"/>
            <p:cNvSpPr txBox="1"/>
            <p:nvPr/>
          </p:nvSpPr>
          <p:spPr>
            <a:xfrm rot="5400000">
              <a:off x="2032755" y="2673554"/>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31" name="TextBox 30"/>
            <p:cNvSpPr txBox="1"/>
            <p:nvPr/>
          </p:nvSpPr>
          <p:spPr>
            <a:xfrm rot="5400000">
              <a:off x="2566531" y="2671892"/>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32" name="TextBox 31"/>
            <p:cNvSpPr txBox="1"/>
            <p:nvPr/>
          </p:nvSpPr>
          <p:spPr>
            <a:xfrm rot="5400000">
              <a:off x="3100307" y="2670230"/>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grpSp>
      <p:grpSp>
        <p:nvGrpSpPr>
          <p:cNvPr id="7" name="Group 6"/>
          <p:cNvGrpSpPr/>
          <p:nvPr/>
        </p:nvGrpSpPr>
        <p:grpSpPr>
          <a:xfrm>
            <a:off x="955496" y="3898932"/>
            <a:ext cx="2442881" cy="292068"/>
            <a:chOff x="955496" y="3898932"/>
            <a:chExt cx="2442881" cy="292068"/>
          </a:xfrm>
        </p:grpSpPr>
        <p:sp>
          <p:nvSpPr>
            <p:cNvPr id="33" name="TextBox 32"/>
            <p:cNvSpPr txBox="1"/>
            <p:nvPr/>
          </p:nvSpPr>
          <p:spPr>
            <a:xfrm rot="5400000">
              <a:off x="963351" y="38910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34" name="TextBox 33"/>
            <p:cNvSpPr txBox="1"/>
            <p:nvPr/>
          </p:nvSpPr>
          <p:spPr>
            <a:xfrm rot="5400000">
              <a:off x="1497127" y="38910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35" name="TextBox 34"/>
            <p:cNvSpPr txBox="1"/>
            <p:nvPr/>
          </p:nvSpPr>
          <p:spPr>
            <a:xfrm rot="5400000">
              <a:off x="2030903" y="38910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36" name="TextBox 35"/>
            <p:cNvSpPr txBox="1"/>
            <p:nvPr/>
          </p:nvSpPr>
          <p:spPr>
            <a:xfrm rot="5400000">
              <a:off x="2564679" y="38910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37" name="TextBox 36"/>
            <p:cNvSpPr txBox="1"/>
            <p:nvPr/>
          </p:nvSpPr>
          <p:spPr>
            <a:xfrm rot="5400000">
              <a:off x="3098455" y="38910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grpSp>
      <p:sp>
        <p:nvSpPr>
          <p:cNvPr id="43" name="TextBox 42"/>
          <p:cNvSpPr txBox="1"/>
          <p:nvPr/>
        </p:nvSpPr>
        <p:spPr>
          <a:xfrm rot="5400000">
            <a:off x="6862502" y="2684115"/>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grpSp>
        <p:nvGrpSpPr>
          <p:cNvPr id="9" name="Group 8"/>
          <p:cNvGrpSpPr/>
          <p:nvPr/>
        </p:nvGrpSpPr>
        <p:grpSpPr>
          <a:xfrm>
            <a:off x="5195916" y="2679732"/>
            <a:ext cx="3176487" cy="292068"/>
            <a:chOff x="5195916" y="2679732"/>
            <a:chExt cx="3176487" cy="292068"/>
          </a:xfrm>
        </p:grpSpPr>
        <p:sp>
          <p:nvSpPr>
            <p:cNvPr id="40" name="TextBox 39"/>
            <p:cNvSpPr txBox="1"/>
            <p:nvPr/>
          </p:nvSpPr>
          <p:spPr>
            <a:xfrm rot="5400000">
              <a:off x="5203771" y="26718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1" name="TextBox 40"/>
            <p:cNvSpPr txBox="1"/>
            <p:nvPr/>
          </p:nvSpPr>
          <p:spPr>
            <a:xfrm rot="5400000">
              <a:off x="6089793" y="26718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2" name="TextBox 41"/>
            <p:cNvSpPr txBox="1"/>
            <p:nvPr/>
          </p:nvSpPr>
          <p:spPr>
            <a:xfrm rot="5400000">
              <a:off x="7072355" y="26718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4" name="TextBox 43"/>
            <p:cNvSpPr txBox="1"/>
            <p:nvPr/>
          </p:nvSpPr>
          <p:spPr>
            <a:xfrm rot="5400000">
              <a:off x="8072481" y="26718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grpSp>
      <p:grpSp>
        <p:nvGrpSpPr>
          <p:cNvPr id="53" name="Group 52"/>
          <p:cNvGrpSpPr/>
          <p:nvPr/>
        </p:nvGrpSpPr>
        <p:grpSpPr>
          <a:xfrm>
            <a:off x="5198226" y="3822732"/>
            <a:ext cx="3176487" cy="292068"/>
            <a:chOff x="5195916" y="2679732"/>
            <a:chExt cx="3176487" cy="292068"/>
          </a:xfrm>
        </p:grpSpPr>
        <p:sp>
          <p:nvSpPr>
            <p:cNvPr id="54" name="TextBox 53"/>
            <p:cNvSpPr txBox="1"/>
            <p:nvPr/>
          </p:nvSpPr>
          <p:spPr>
            <a:xfrm rot="5400000">
              <a:off x="5203771" y="26718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55" name="TextBox 54"/>
            <p:cNvSpPr txBox="1"/>
            <p:nvPr/>
          </p:nvSpPr>
          <p:spPr>
            <a:xfrm rot="5400000">
              <a:off x="6089793" y="26718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56" name="TextBox 55"/>
            <p:cNvSpPr txBox="1"/>
            <p:nvPr/>
          </p:nvSpPr>
          <p:spPr>
            <a:xfrm rot="5400000">
              <a:off x="7072355" y="26718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57" name="TextBox 56"/>
            <p:cNvSpPr txBox="1"/>
            <p:nvPr/>
          </p:nvSpPr>
          <p:spPr>
            <a:xfrm rot="5400000">
              <a:off x="8072481" y="2671877"/>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grpSp>
      <p:grpSp>
        <p:nvGrpSpPr>
          <p:cNvPr id="11" name="Group 10"/>
          <p:cNvGrpSpPr/>
          <p:nvPr/>
        </p:nvGrpSpPr>
        <p:grpSpPr>
          <a:xfrm>
            <a:off x="5277125" y="4665191"/>
            <a:ext cx="2097648" cy="297054"/>
            <a:chOff x="5277125" y="4665191"/>
            <a:chExt cx="2097648" cy="297054"/>
          </a:xfrm>
        </p:grpSpPr>
        <p:sp>
          <p:nvSpPr>
            <p:cNvPr id="59" name="TextBox 58"/>
            <p:cNvSpPr txBox="1"/>
            <p:nvPr/>
          </p:nvSpPr>
          <p:spPr>
            <a:xfrm rot="5400000">
              <a:off x="5284980" y="4662322"/>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60" name="TextBox 59"/>
            <p:cNvSpPr txBox="1"/>
            <p:nvPr/>
          </p:nvSpPr>
          <p:spPr>
            <a:xfrm rot="5400000">
              <a:off x="5948477" y="4660660"/>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61" name="TextBox 60"/>
            <p:cNvSpPr txBox="1"/>
            <p:nvPr/>
          </p:nvSpPr>
          <p:spPr>
            <a:xfrm rot="5400000">
              <a:off x="6478228" y="4658998"/>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62" name="TextBox 61"/>
            <p:cNvSpPr txBox="1"/>
            <p:nvPr/>
          </p:nvSpPr>
          <p:spPr>
            <a:xfrm rot="5400000">
              <a:off x="7074851" y="4657336"/>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grpSp>
      <p:grpSp>
        <p:nvGrpSpPr>
          <p:cNvPr id="10" name="Group 9"/>
          <p:cNvGrpSpPr/>
          <p:nvPr/>
        </p:nvGrpSpPr>
        <p:grpSpPr>
          <a:xfrm>
            <a:off x="5275273" y="5867400"/>
            <a:ext cx="2097648" cy="292068"/>
            <a:chOff x="5275273" y="5884376"/>
            <a:chExt cx="2097648" cy="292068"/>
          </a:xfrm>
        </p:grpSpPr>
        <p:sp>
          <p:nvSpPr>
            <p:cNvPr id="65" name="TextBox 64"/>
            <p:cNvSpPr txBox="1"/>
            <p:nvPr/>
          </p:nvSpPr>
          <p:spPr>
            <a:xfrm rot="5400000">
              <a:off x="5283128" y="5876521"/>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66" name="TextBox 65"/>
            <p:cNvSpPr txBox="1"/>
            <p:nvPr/>
          </p:nvSpPr>
          <p:spPr>
            <a:xfrm rot="5400000">
              <a:off x="5946625" y="5876521"/>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67" name="TextBox 66"/>
            <p:cNvSpPr txBox="1"/>
            <p:nvPr/>
          </p:nvSpPr>
          <p:spPr>
            <a:xfrm rot="5400000">
              <a:off x="6476376" y="5876521"/>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68" name="TextBox 67"/>
            <p:cNvSpPr txBox="1"/>
            <p:nvPr/>
          </p:nvSpPr>
          <p:spPr>
            <a:xfrm rot="5400000">
              <a:off x="7072999" y="5876521"/>
              <a:ext cx="292068" cy="307777"/>
            </a:xfrm>
            <a:prstGeom prst="rect">
              <a:avLst/>
            </a:prstGeom>
            <a:noFill/>
          </p:spPr>
          <p:txBody>
            <a:bodyPr wrap="none" rtlCol="0">
              <a:spAutoFit/>
            </a:bodyPr>
            <a:lstStyle/>
            <a:p>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304800" y="990600"/>
            <a:ext cx="8458200" cy="723900"/>
          </a:xfrm>
        </p:spPr>
        <p:txBody>
          <a:bodyPr/>
          <a:lstStyle/>
          <a:p>
            <a:r>
              <a:rPr lang="en-US" sz="3200" dirty="0" smtClean="0"/>
              <a:t>How to convert a colormapped image to true color </a:t>
            </a:r>
          </a:p>
        </p:txBody>
      </p:sp>
      <p:sp>
        <p:nvSpPr>
          <p:cNvPr id="44035" name="Rectangle 3"/>
          <p:cNvSpPr>
            <a:spLocks noGrp="1" noChangeArrowheads="1"/>
          </p:cNvSpPr>
          <p:nvPr>
            <p:ph type="body" idx="1"/>
          </p:nvPr>
        </p:nvSpPr>
        <p:spPr>
          <a:xfrm>
            <a:off x="533400" y="3505200"/>
            <a:ext cx="7772400" cy="685800"/>
          </a:xfrm>
        </p:spPr>
        <p:txBody>
          <a:bodyPr/>
          <a:lstStyle/>
          <a:p>
            <a:pPr>
              <a:buFont typeface="Monotype Sorts" pitchFamily="2" charset="2"/>
              <a:buNone/>
            </a:pPr>
            <a:r>
              <a:rPr lang="en-US" sz="1800" dirty="0" smtClean="0">
                <a:latin typeface="Courier New" pitchFamily="49" charset="0"/>
              </a:rPr>
              <a:t>&gt;&gt; [M,cmap] = imread(‘button_mapped.bmp’,‘bmp’);</a:t>
            </a:r>
          </a:p>
          <a:p>
            <a:pPr>
              <a:buFont typeface="Monotype Sorts" pitchFamily="2" charset="2"/>
              <a:buNone/>
            </a:pPr>
            <a:r>
              <a:rPr lang="en-US" sz="1800" dirty="0" smtClean="0">
                <a:latin typeface="Courier New" pitchFamily="49" charset="0"/>
              </a:rPr>
              <a:t>&gt;&gt; </a:t>
            </a:r>
            <a:r>
              <a:rPr lang="fr-FR" sz="1800" dirty="0" smtClean="0">
                <a:latin typeface="Courier New" pitchFamily="49" charset="0"/>
              </a:rPr>
              <a:t>T = uint8(reshape(cmap(M+1,:),[size(M) 3])*255);</a:t>
            </a:r>
            <a:endParaRPr lang="en-US" sz="1800" dirty="0" smtClean="0">
              <a:latin typeface="Courier New" pitchFamily="49" charset="0"/>
            </a:endParaRPr>
          </a:p>
        </p:txBody>
      </p:sp>
      <p:sp>
        <p:nvSpPr>
          <p:cNvPr id="44036" name="Text Box 7"/>
          <p:cNvSpPr txBox="1">
            <a:spLocks noChangeArrowheads="1"/>
          </p:cNvSpPr>
          <p:nvPr/>
        </p:nvSpPr>
        <p:spPr bwMode="auto">
          <a:xfrm>
            <a:off x="457200" y="1905000"/>
            <a:ext cx="2743200" cy="94297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t>M is a 512x512x1, 8-bit image. </a:t>
            </a:r>
          </a:p>
          <a:p>
            <a:r>
              <a:rPr lang="en-US" sz="1400" dirty="0"/>
              <a:t>It has 262,144 pixels.  </a:t>
            </a:r>
          </a:p>
          <a:p>
            <a:r>
              <a:rPr lang="en-US" sz="1400" dirty="0"/>
              <a:t>Each pixel has a value between 0 &amp; 255. </a:t>
            </a:r>
          </a:p>
        </p:txBody>
      </p:sp>
      <p:sp>
        <p:nvSpPr>
          <p:cNvPr id="44037" name="Text Box 8"/>
          <p:cNvSpPr txBox="1">
            <a:spLocks noChangeArrowheads="1"/>
          </p:cNvSpPr>
          <p:nvPr/>
        </p:nvSpPr>
        <p:spPr bwMode="auto">
          <a:xfrm>
            <a:off x="3352800" y="1905000"/>
            <a:ext cx="5410200" cy="94297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t>cmap is the colormap that is stored in ‘button_mapped.bmp’ along with image.  cmap is a 256x3 type-double matrix, each row of which lists a color in terms of its R, G, &amp; B intensities, which are given as fractions between 0 and 1.</a:t>
            </a:r>
          </a:p>
        </p:txBody>
      </p:sp>
      <p:sp>
        <p:nvSpPr>
          <p:cNvPr id="44038" name="Text Box 9"/>
          <p:cNvSpPr txBox="1">
            <a:spLocks noChangeArrowheads="1"/>
          </p:cNvSpPr>
          <p:nvPr/>
        </p:nvSpPr>
        <p:spPr bwMode="auto">
          <a:xfrm>
            <a:off x="3352800" y="4724400"/>
            <a:ext cx="4114800" cy="136842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t>By concatenating M’s columns, Matlab rearranges M into a 262,144 x 1 list.  Each number in the list (if it has 1 added to it) refers to a row of the colormap.  Then, cmap(M+1,:) produces a 262,144 x 3 matrix of intensity values of type double between 0 &amp; 1.  </a:t>
            </a:r>
          </a:p>
        </p:txBody>
      </p:sp>
      <p:sp>
        <p:nvSpPr>
          <p:cNvPr id="44039" name="Text Box 10"/>
          <p:cNvSpPr txBox="1">
            <a:spLocks noChangeArrowheads="1"/>
          </p:cNvSpPr>
          <p:nvPr/>
        </p:nvSpPr>
        <p:spPr bwMode="auto">
          <a:xfrm>
            <a:off x="457200" y="4727575"/>
            <a:ext cx="2743200" cy="136842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t>The 262,144 x 3 matrix of intensity values is reshaped into a 512x512x3 image of type double.  The values are scaled to lie between 0 &amp; 255 then converted to type uint8.</a:t>
            </a:r>
          </a:p>
        </p:txBody>
      </p:sp>
      <p:sp>
        <p:nvSpPr>
          <p:cNvPr id="44040" name="Line 11"/>
          <p:cNvSpPr>
            <a:spLocks noChangeShapeType="1"/>
          </p:cNvSpPr>
          <p:nvPr/>
        </p:nvSpPr>
        <p:spPr bwMode="auto">
          <a:xfrm>
            <a:off x="1250950" y="2971800"/>
            <a:ext cx="0" cy="533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4041" name="Line 12"/>
          <p:cNvSpPr>
            <a:spLocks noChangeShapeType="1"/>
          </p:cNvSpPr>
          <p:nvPr/>
        </p:nvSpPr>
        <p:spPr bwMode="auto">
          <a:xfrm flipH="1">
            <a:off x="1828800" y="2971800"/>
            <a:ext cx="1981200" cy="533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4042" name="Line 14"/>
          <p:cNvSpPr>
            <a:spLocks noChangeShapeType="1"/>
          </p:cNvSpPr>
          <p:nvPr/>
        </p:nvSpPr>
        <p:spPr bwMode="auto">
          <a:xfrm flipV="1">
            <a:off x="1752600" y="4191000"/>
            <a:ext cx="609600" cy="4572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4043" name="Line 15"/>
          <p:cNvSpPr>
            <a:spLocks noChangeShapeType="1"/>
          </p:cNvSpPr>
          <p:nvPr/>
        </p:nvSpPr>
        <p:spPr bwMode="auto">
          <a:xfrm flipH="1" flipV="1">
            <a:off x="4114800" y="4191000"/>
            <a:ext cx="609600" cy="4572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4044" name="Line 16"/>
          <p:cNvSpPr>
            <a:spLocks noChangeShapeType="1"/>
          </p:cNvSpPr>
          <p:nvPr/>
        </p:nvSpPr>
        <p:spPr bwMode="auto">
          <a:xfrm flipH="1" flipV="1">
            <a:off x="5867400" y="4114800"/>
            <a:ext cx="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4045" name="Text Box 17"/>
          <p:cNvSpPr txBox="1">
            <a:spLocks noChangeArrowheads="1"/>
          </p:cNvSpPr>
          <p:nvPr/>
        </p:nvSpPr>
        <p:spPr bwMode="auto">
          <a:xfrm>
            <a:off x="5334000" y="4267200"/>
            <a:ext cx="1069975" cy="2905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[512 512]</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C5A8A4DB-32A0-46E6-907D-1BAA4C157AAF}" type="slidenum">
              <a:rPr lang="en-US"/>
              <a:pPr>
                <a:defRPr/>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818188" y="1970120"/>
            <a:ext cx="887412" cy="2400268"/>
          </a:xfrm>
          <a:prstGeom prst="rect">
            <a:avLst/>
          </a:prstGeom>
          <a:solidFill>
            <a:schemeClr val="bg1"/>
          </a:solidFill>
          <a:ln>
            <a:noFill/>
          </a:ln>
          <a:effectLst>
            <a:outerShdw blurRad="50800" dist="76200" dir="8100000" algn="tr" rotWithShape="0">
              <a:prstClr val="black">
                <a:alpha val="40000"/>
              </a:prstClr>
            </a:outerShdw>
          </a:effectLst>
          <a:extLst/>
        </p:spPr>
        <p:txBody>
          <a:bodyPr vert="horz" wrap="square" lIns="91440" tIns="45720" rIns="91440" bIns="45720" numCol="1" rtlCol="0" anchor="t" anchorCtr="0" compatLnSpc="1">
            <a:prstTxWarp prst="textNoShape">
              <a:avLst/>
            </a:prstTxWarp>
            <a:sp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2"/>
              </a:solidFill>
              <a:effectLst/>
              <a:latin typeface="Comic Sans MS" pitchFamily="66" charset="0"/>
            </a:endParaRPr>
          </a:p>
        </p:txBody>
      </p:sp>
      <p:sp>
        <p:nvSpPr>
          <p:cNvPr id="45059" name="Text Box 10"/>
          <p:cNvSpPr txBox="1">
            <a:spLocks noChangeArrowheads="1"/>
          </p:cNvSpPr>
          <p:nvPr/>
        </p:nvSpPr>
        <p:spPr bwMode="auto">
          <a:xfrm>
            <a:off x="5829300" y="1946275"/>
            <a:ext cx="831850" cy="2473325"/>
          </a:xfrm>
          <a:prstGeom prst="rect">
            <a:avLst/>
          </a:prstGeom>
          <a:noFill/>
          <a:ln w="9525" algn="ctr">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0</a:t>
            </a:r>
          </a:p>
          <a:p>
            <a:r>
              <a:rPr lang="en-US" dirty="0">
                <a:latin typeface="Courier New" pitchFamily="49" charset="0"/>
              </a:rPr>
              <a:t>0.0039</a:t>
            </a:r>
          </a:p>
          <a:p>
            <a:r>
              <a:rPr lang="en-US" dirty="0">
                <a:latin typeface="Courier New" pitchFamily="49" charset="0"/>
              </a:rPr>
              <a:t>0.0078</a:t>
            </a:r>
          </a:p>
          <a:p>
            <a:r>
              <a:rPr lang="en-US" dirty="0">
                <a:latin typeface="Courier New" pitchFamily="49" charset="0"/>
              </a:rPr>
              <a:t>0.0118</a:t>
            </a:r>
          </a:p>
          <a:p>
            <a:r>
              <a:rPr lang="en-US" dirty="0">
                <a:latin typeface="Courier New" pitchFamily="49" charset="0"/>
              </a:rPr>
              <a:t>0.0157</a:t>
            </a:r>
          </a:p>
          <a:p>
            <a:endParaRPr lang="en-US" dirty="0">
              <a:latin typeface="Courier New" pitchFamily="49" charset="0"/>
            </a:endParaRPr>
          </a:p>
          <a:p>
            <a:endParaRPr lang="en-US" dirty="0">
              <a:latin typeface="Courier New" pitchFamily="49" charset="0"/>
            </a:endParaRPr>
          </a:p>
          <a:p>
            <a:r>
              <a:rPr lang="en-US" dirty="0">
                <a:latin typeface="Courier New" pitchFamily="49" charset="0"/>
              </a:rPr>
              <a:t>0.98430.98820.99220.99611.0000</a:t>
            </a:r>
          </a:p>
        </p:txBody>
      </p:sp>
      <p:sp>
        <p:nvSpPr>
          <p:cNvPr id="45062" name="Text Box 11"/>
          <p:cNvSpPr txBox="1">
            <a:spLocks noChangeArrowheads="1"/>
          </p:cNvSpPr>
          <p:nvPr/>
        </p:nvSpPr>
        <p:spPr bwMode="auto">
          <a:xfrm rot="-5400000">
            <a:off x="6017419" y="2985294"/>
            <a:ext cx="301625" cy="357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800" dirty="0">
                <a:latin typeface="Courier New" pitchFamily="49" charset="0"/>
              </a:rPr>
              <a:t>…</a:t>
            </a:r>
          </a:p>
        </p:txBody>
      </p:sp>
      <p:sp>
        <p:nvSpPr>
          <p:cNvPr id="45060" name="Rectangle 2"/>
          <p:cNvSpPr>
            <a:spLocks noGrp="1" noChangeArrowheads="1"/>
          </p:cNvSpPr>
          <p:nvPr>
            <p:ph type="title"/>
          </p:nvPr>
        </p:nvSpPr>
        <p:spPr>
          <a:xfrm>
            <a:off x="346075" y="1008063"/>
            <a:ext cx="7772400" cy="538162"/>
          </a:xfrm>
        </p:spPr>
        <p:txBody>
          <a:bodyPr/>
          <a:lstStyle/>
          <a:p>
            <a:r>
              <a:rPr lang="en-US" sz="3300" dirty="0" smtClean="0"/>
              <a:t>How to Make Colormaps</a:t>
            </a:r>
          </a:p>
        </p:txBody>
      </p:sp>
      <p:grpSp>
        <p:nvGrpSpPr>
          <p:cNvPr id="45061" name="Group 25"/>
          <p:cNvGrpSpPr>
            <a:grpSpLocks/>
          </p:cNvGrpSpPr>
          <p:nvPr/>
        </p:nvGrpSpPr>
        <p:grpSpPr bwMode="auto">
          <a:xfrm>
            <a:off x="346075" y="1612900"/>
            <a:ext cx="5192713" cy="4098925"/>
            <a:chOff x="336" y="1248"/>
            <a:chExt cx="3598" cy="2926"/>
          </a:xfrm>
        </p:grpSpPr>
        <p:pic>
          <p:nvPicPr>
            <p:cNvPr id="45079" name="Picture 4" descr="MatlabCommandWindow_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1248"/>
              <a:ext cx="3598" cy="29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5080" name="Rectangle 5"/>
            <p:cNvSpPr>
              <a:spLocks noChangeArrowheads="1"/>
            </p:cNvSpPr>
            <p:nvPr/>
          </p:nvSpPr>
          <p:spPr bwMode="auto">
            <a:xfrm>
              <a:off x="374" y="1503"/>
              <a:ext cx="3504" cy="252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lstStyle/>
            <a:p>
              <a:pPr defTabSz="820738"/>
              <a:r>
                <a:rPr lang="en-US" sz="1100" dirty="0">
                  <a:latin typeface="Courier New" pitchFamily="49" charset="0"/>
                </a:rPr>
                <a:t>&gt;&gt; ramp = (0:255)'/255;</a:t>
              </a:r>
            </a:p>
            <a:p>
              <a:pPr defTabSz="820738"/>
              <a:r>
                <a:rPr lang="en-US" sz="1100" dirty="0">
                  <a:latin typeface="Courier New" pitchFamily="49" charset="0"/>
                </a:rPr>
                <a:t>&gt;&gt; kcm = [ramp ramp ramp];</a:t>
              </a:r>
            </a:p>
            <a:p>
              <a:pPr defTabSz="820738"/>
              <a:r>
                <a:rPr lang="en-US" sz="1100" dirty="0">
                  <a:latin typeface="Courier New" pitchFamily="49" charset="0"/>
                </a:rPr>
                <a:t>&gt;&gt;</a:t>
              </a:r>
            </a:p>
            <a:p>
              <a:pPr defTabSz="820738"/>
              <a:r>
                <a:rPr lang="en-US" sz="1100" dirty="0">
                  <a:latin typeface="Courier New" pitchFamily="49" charset="0"/>
                </a:rPr>
                <a:t>&gt;&gt;</a:t>
              </a:r>
            </a:p>
            <a:p>
              <a:pPr defTabSz="820738"/>
              <a:r>
                <a:rPr lang="en-US" sz="1100" dirty="0">
                  <a:latin typeface="Courier New" pitchFamily="49" charset="0"/>
                </a:rPr>
                <a:t>&gt;&gt;</a:t>
              </a:r>
            </a:p>
            <a:p>
              <a:pPr defTabSz="820738"/>
              <a:r>
                <a:rPr lang="en-US" sz="1100" dirty="0">
                  <a:latin typeface="Courier New" pitchFamily="49" charset="0"/>
                </a:rPr>
                <a:t>&gt;&gt; rcm = [ramp zeros(256,2)];</a:t>
              </a:r>
            </a:p>
            <a:p>
              <a:pPr defTabSz="820738"/>
              <a:r>
                <a:rPr lang="en-US" sz="1100" dirty="0">
                  <a:latin typeface="Courier New" pitchFamily="49" charset="0"/>
                </a:rPr>
                <a:t>&gt;&gt;</a:t>
              </a:r>
            </a:p>
            <a:p>
              <a:pPr defTabSz="820738"/>
              <a:r>
                <a:rPr lang="en-US" sz="1100" dirty="0">
                  <a:latin typeface="Courier New" pitchFamily="49" charset="0"/>
                </a:rPr>
                <a:t>&gt;&gt;</a:t>
              </a:r>
            </a:p>
            <a:p>
              <a:pPr defTabSz="820738"/>
              <a:r>
                <a:rPr lang="en-US" sz="1100" dirty="0">
                  <a:latin typeface="Courier New" pitchFamily="49" charset="0"/>
                </a:rPr>
                <a:t>&gt;&gt;</a:t>
              </a:r>
            </a:p>
            <a:p>
              <a:pPr defTabSz="820738"/>
              <a:r>
                <a:rPr lang="en-US" sz="1100" dirty="0">
                  <a:latin typeface="Courier New" pitchFamily="49" charset="0"/>
                </a:rPr>
                <a:t>&gt;&gt; gcm = [zeros(256,1) ramp zeros(256,1)];</a:t>
              </a:r>
            </a:p>
            <a:p>
              <a:pPr defTabSz="820738"/>
              <a:r>
                <a:rPr lang="en-US" sz="1100" dirty="0">
                  <a:latin typeface="Courier New" pitchFamily="49" charset="0"/>
                </a:rPr>
                <a:t>&gt;&gt;</a:t>
              </a:r>
            </a:p>
            <a:p>
              <a:pPr defTabSz="820738"/>
              <a:r>
                <a:rPr lang="en-US" sz="1100" dirty="0">
                  <a:latin typeface="Courier New" pitchFamily="49" charset="0"/>
                </a:rPr>
                <a:t>&gt;&gt;</a:t>
              </a:r>
            </a:p>
            <a:p>
              <a:pPr defTabSz="820738"/>
              <a:r>
                <a:rPr lang="en-US" sz="1100" dirty="0">
                  <a:latin typeface="Courier New" pitchFamily="49" charset="0"/>
                </a:rPr>
                <a:t>&gt;&gt;</a:t>
              </a:r>
            </a:p>
            <a:p>
              <a:pPr defTabSz="820738"/>
              <a:r>
                <a:rPr lang="en-US" sz="1100" dirty="0">
                  <a:latin typeface="Courier New" pitchFamily="49" charset="0"/>
                </a:rPr>
                <a:t>&gt;&gt; bcm = [zeros(256,2) </a:t>
              </a:r>
              <a:r>
                <a:rPr lang="en-US" dirty="0">
                  <a:latin typeface="Courier New" pitchFamily="49" charset="0"/>
                </a:rPr>
                <a:t>ramp </a:t>
              </a:r>
              <a:r>
                <a:rPr lang="en-US" sz="1100" dirty="0">
                  <a:latin typeface="Courier New" pitchFamily="49" charset="0"/>
                </a:rPr>
                <a:t>];</a:t>
              </a:r>
            </a:p>
            <a:p>
              <a:pPr defTabSz="820738"/>
              <a:r>
                <a:rPr lang="en-US" sz="1100" dirty="0">
                  <a:latin typeface="Courier New" pitchFamily="49" charset="0"/>
                </a:rPr>
                <a:t>&gt;&gt;</a:t>
              </a:r>
            </a:p>
            <a:p>
              <a:pPr defTabSz="820738"/>
              <a:r>
                <a:rPr lang="en-US" sz="1100" dirty="0">
                  <a:latin typeface="Courier New" pitchFamily="49" charset="0"/>
                </a:rPr>
                <a:t>&gt;&gt;</a:t>
              </a:r>
            </a:p>
            <a:p>
              <a:pPr defTabSz="820738"/>
              <a:r>
                <a:rPr lang="en-US" sz="1100" dirty="0">
                  <a:latin typeface="Courier New" pitchFamily="49" charset="0"/>
                </a:rPr>
                <a:t>&gt;&gt; </a:t>
              </a:r>
              <a:r>
                <a:rPr lang="en-US" sz="1100" dirty="0">
                  <a:solidFill>
                    <a:srgbClr val="009900"/>
                  </a:solidFill>
                  <a:latin typeface="Courier New" pitchFamily="49" charset="0"/>
                </a:rPr>
                <a:t>% apply one by selecting the figure</a:t>
              </a:r>
            </a:p>
            <a:p>
              <a:pPr defTabSz="820738"/>
              <a:r>
                <a:rPr lang="en-US" sz="1100" dirty="0">
                  <a:latin typeface="Courier New" pitchFamily="49" charset="0"/>
                </a:rPr>
                <a:t>&gt;&gt; </a:t>
              </a:r>
              <a:r>
                <a:rPr lang="en-US" sz="1100" dirty="0">
                  <a:solidFill>
                    <a:srgbClr val="009900"/>
                  </a:solidFill>
                  <a:latin typeface="Courier New" pitchFamily="49" charset="0"/>
                </a:rPr>
                <a:t>% then entering:</a:t>
              </a:r>
            </a:p>
            <a:p>
              <a:pPr defTabSz="820738"/>
              <a:r>
                <a:rPr lang="en-US" sz="1100" dirty="0">
                  <a:latin typeface="Courier New" pitchFamily="49" charset="0"/>
                </a:rPr>
                <a:t>&gt;&gt;</a:t>
              </a:r>
            </a:p>
            <a:p>
              <a:pPr defTabSz="820738"/>
              <a:r>
                <a:rPr lang="en-US" sz="1100" dirty="0">
                  <a:latin typeface="Courier New" pitchFamily="49" charset="0"/>
                </a:rPr>
                <a:t>&gt;&gt; colormap(kcm)</a:t>
              </a:r>
            </a:p>
          </p:txBody>
        </p:sp>
      </p:grpSp>
      <p:sp>
        <p:nvSpPr>
          <p:cNvPr id="45063" name="Line 14"/>
          <p:cNvSpPr>
            <a:spLocks noChangeShapeType="1"/>
          </p:cNvSpPr>
          <p:nvPr/>
        </p:nvSpPr>
        <p:spPr bwMode="auto">
          <a:xfrm>
            <a:off x="2424113" y="2084388"/>
            <a:ext cx="3394075" cy="0"/>
          </a:xfrm>
          <a:prstGeom prst="line">
            <a:avLst/>
          </a:prstGeom>
          <a:noFill/>
          <a:ln w="19050">
            <a:solidFill>
              <a:schemeClr val="tx1"/>
            </a:solidFill>
            <a:round/>
            <a:headEnd/>
            <a:tailEnd type="triangle" w="med" len="med"/>
          </a:ln>
          <a:effectLst>
            <a:outerShdw dist="17961" dir="2700000" algn="ctr" rotWithShape="0">
              <a:schemeClr val="bg1"/>
            </a:outerShdw>
          </a:effectLst>
          <a:extLst>
            <a:ext uri="{909E8E84-426E-40DD-AFC4-6F175D3DCCD1}">
              <a14:hiddenFill xmlns:a14="http://schemas.microsoft.com/office/drawing/2010/main">
                <a:noFill/>
              </a14:hiddenFill>
            </a:ext>
          </a:extLst>
        </p:spPr>
        <p:txBody>
          <a:bodyPr>
            <a:spAutoFit/>
          </a:bodyPr>
          <a:lstStyle/>
          <a:p>
            <a:endParaRPr lang="en-US" dirty="0"/>
          </a:p>
        </p:txBody>
      </p:sp>
      <p:sp>
        <p:nvSpPr>
          <p:cNvPr id="45064" name="Text Box 15"/>
          <p:cNvSpPr txBox="1">
            <a:spLocks noChangeArrowheads="1"/>
          </p:cNvSpPr>
          <p:nvPr/>
        </p:nvSpPr>
        <p:spPr bwMode="auto">
          <a:xfrm>
            <a:off x="3948113" y="2165350"/>
            <a:ext cx="1316037" cy="479425"/>
          </a:xfrm>
          <a:prstGeom prst="rect">
            <a:avLst/>
          </a:prstGeom>
          <a:solidFill>
            <a:srgbClr val="DDDDDD"/>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gray colormap: R(k)=G(k)=B(k) </a:t>
            </a:r>
          </a:p>
        </p:txBody>
      </p:sp>
      <p:sp>
        <p:nvSpPr>
          <p:cNvPr id="45065" name="Line 16"/>
          <p:cNvSpPr>
            <a:spLocks noChangeShapeType="1"/>
          </p:cNvSpPr>
          <p:nvPr/>
        </p:nvSpPr>
        <p:spPr bwMode="auto">
          <a:xfrm flipH="1" flipV="1">
            <a:off x="2693988" y="2266950"/>
            <a:ext cx="1185862" cy="153988"/>
          </a:xfrm>
          <a:prstGeom prst="line">
            <a:avLst/>
          </a:prstGeom>
          <a:noFill/>
          <a:ln w="19050">
            <a:solidFill>
              <a:srgbClr val="96969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5066" name="Text Box 17"/>
          <p:cNvSpPr txBox="1">
            <a:spLocks noChangeArrowheads="1"/>
          </p:cNvSpPr>
          <p:nvPr/>
        </p:nvSpPr>
        <p:spPr bwMode="auto">
          <a:xfrm>
            <a:off x="3948113" y="2824163"/>
            <a:ext cx="1316037" cy="479425"/>
          </a:xfrm>
          <a:prstGeom prst="rect">
            <a:avLst/>
          </a:prstGeom>
          <a:solidFill>
            <a:srgbClr val="FFC0C0"/>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red colormap: G = B = 0; </a:t>
            </a:r>
          </a:p>
        </p:txBody>
      </p:sp>
      <p:sp>
        <p:nvSpPr>
          <p:cNvPr id="45067" name="Text Box 18"/>
          <p:cNvSpPr txBox="1">
            <a:spLocks noChangeArrowheads="1"/>
          </p:cNvSpPr>
          <p:nvPr/>
        </p:nvSpPr>
        <p:spPr bwMode="auto">
          <a:xfrm>
            <a:off x="3948113" y="3765550"/>
            <a:ext cx="1455737" cy="479425"/>
          </a:xfrm>
          <a:prstGeom prst="rect">
            <a:avLst/>
          </a:prstGeom>
          <a:solidFill>
            <a:srgbClr val="C0FFC0"/>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green colormap: R = B = 0; </a:t>
            </a:r>
          </a:p>
        </p:txBody>
      </p:sp>
      <p:sp>
        <p:nvSpPr>
          <p:cNvPr id="45068" name="Text Box 19"/>
          <p:cNvSpPr txBox="1">
            <a:spLocks noChangeArrowheads="1"/>
          </p:cNvSpPr>
          <p:nvPr/>
        </p:nvSpPr>
        <p:spPr bwMode="auto">
          <a:xfrm>
            <a:off x="3948113" y="4505325"/>
            <a:ext cx="1385887" cy="479425"/>
          </a:xfrm>
          <a:prstGeom prst="rect">
            <a:avLst/>
          </a:prstGeom>
          <a:solidFill>
            <a:srgbClr val="C0C0FF"/>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blue colormap: R = G = 0; </a:t>
            </a:r>
          </a:p>
        </p:txBody>
      </p:sp>
      <p:sp>
        <p:nvSpPr>
          <p:cNvPr id="45069" name="Line 20"/>
          <p:cNvSpPr>
            <a:spLocks noChangeShapeType="1"/>
          </p:cNvSpPr>
          <p:nvPr/>
        </p:nvSpPr>
        <p:spPr bwMode="auto">
          <a:xfrm flipH="1" flipV="1">
            <a:off x="2930525" y="2924175"/>
            <a:ext cx="949325" cy="16827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5070" name="Line 21"/>
          <p:cNvSpPr>
            <a:spLocks noChangeShapeType="1"/>
          </p:cNvSpPr>
          <p:nvPr/>
        </p:nvSpPr>
        <p:spPr bwMode="auto">
          <a:xfrm flipH="1" flipV="1">
            <a:off x="2555875" y="3705225"/>
            <a:ext cx="1323975" cy="328613"/>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5071" name="Line 22"/>
          <p:cNvSpPr>
            <a:spLocks noChangeShapeType="1"/>
          </p:cNvSpPr>
          <p:nvPr/>
        </p:nvSpPr>
        <p:spPr bwMode="auto">
          <a:xfrm flipH="1" flipV="1">
            <a:off x="2563813" y="4370388"/>
            <a:ext cx="1316037" cy="403225"/>
          </a:xfrm>
          <a:prstGeom prst="line">
            <a:avLst/>
          </a:prstGeom>
          <a:noFill/>
          <a:ln w="190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45072" name="Text Box 28"/>
          <p:cNvSpPr txBox="1">
            <a:spLocks noChangeArrowheads="1"/>
          </p:cNvSpPr>
          <p:nvPr/>
        </p:nvSpPr>
        <p:spPr bwMode="auto">
          <a:xfrm>
            <a:off x="6927850" y="1565275"/>
            <a:ext cx="1870075" cy="127317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This code,  0:255 ,</a:t>
            </a:r>
          </a:p>
          <a:p>
            <a:r>
              <a:rPr lang="en-US" dirty="0"/>
              <a:t>generates a 1 row by 256 element vector of class double that contains numbers 0 through 255 inclusive.</a:t>
            </a:r>
          </a:p>
        </p:txBody>
      </p:sp>
      <p:sp>
        <p:nvSpPr>
          <p:cNvPr id="45073" name="Text Box 29"/>
          <p:cNvSpPr txBox="1">
            <a:spLocks noChangeArrowheads="1"/>
          </p:cNvSpPr>
          <p:nvPr/>
        </p:nvSpPr>
        <p:spPr bwMode="auto">
          <a:xfrm>
            <a:off x="6927850" y="4252913"/>
            <a:ext cx="1870075" cy="1670050"/>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This,  (0:255)’ , has the same contents and class but is a 256 row by 1 column vector.  The apostrophe (‘) is the matrix transpose operator.</a:t>
            </a:r>
          </a:p>
        </p:txBody>
      </p:sp>
      <p:sp>
        <p:nvSpPr>
          <p:cNvPr id="45074" name="Text Box 30"/>
          <p:cNvSpPr txBox="1">
            <a:spLocks noChangeArrowheads="1"/>
          </p:cNvSpPr>
          <p:nvPr/>
        </p:nvSpPr>
        <p:spPr bwMode="auto">
          <a:xfrm>
            <a:off x="1801813" y="2420938"/>
            <a:ext cx="1316037" cy="280987"/>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dirty="0"/>
              <a:t>256 × 3 matrix</a:t>
            </a:r>
          </a:p>
        </p:txBody>
      </p:sp>
      <p:sp>
        <p:nvSpPr>
          <p:cNvPr id="45075" name="AutoShape 31"/>
          <p:cNvSpPr>
            <a:spLocks noChangeArrowheads="1"/>
          </p:cNvSpPr>
          <p:nvPr/>
        </p:nvSpPr>
        <p:spPr bwMode="auto">
          <a:xfrm>
            <a:off x="1524000" y="2352675"/>
            <a:ext cx="138113" cy="269875"/>
          </a:xfrm>
          <a:prstGeom prst="upArrow">
            <a:avLst>
              <a:gd name="adj1" fmla="val 50000"/>
              <a:gd name="adj2" fmla="val 48850"/>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945FB2DB-9B41-4DAC-8DC1-CF43B7BA197A}" type="slidenum">
              <a:rPr lang="en-US"/>
              <a:pPr>
                <a:defRPr/>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8"/>
          <p:cNvGrpSpPr>
            <a:grpSpLocks/>
          </p:cNvGrpSpPr>
          <p:nvPr/>
        </p:nvGrpSpPr>
        <p:grpSpPr bwMode="auto">
          <a:xfrm>
            <a:off x="1176338" y="1143000"/>
            <a:ext cx="6789737" cy="4975225"/>
            <a:chOff x="768" y="768"/>
            <a:chExt cx="4705" cy="3552"/>
          </a:xfrm>
        </p:grpSpPr>
        <p:pic>
          <p:nvPicPr>
            <p:cNvPr id="46091" name="Picture 4" descr="Blue_Grapes_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768"/>
              <a:ext cx="2304"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2" name="Picture 5" descr="blue_grapes_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8" y="768"/>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3" name="Picture 6" descr="blue_grapes_g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 y="2592"/>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4" name="Picture 7" descr="blue_grapes_b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8" y="2592"/>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83" name="Text Box 10"/>
          <p:cNvSpPr txBox="1">
            <a:spLocks noChangeArrowheads="1"/>
          </p:cNvSpPr>
          <p:nvPr/>
        </p:nvSpPr>
        <p:spPr bwMode="auto">
          <a:xfrm>
            <a:off x="484188" y="1209675"/>
            <a:ext cx="3741737" cy="2508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100" dirty="0">
                <a:latin typeface="Courier New" pitchFamily="49" charset="0"/>
              </a:rPr>
              <a:t>&gt;&gt; I = imread('blue_grapes_sm.jpg','jpg');</a:t>
            </a:r>
          </a:p>
        </p:txBody>
      </p:sp>
      <p:sp>
        <p:nvSpPr>
          <p:cNvPr id="46084" name="Text Box 11"/>
          <p:cNvSpPr txBox="1">
            <a:spLocks noChangeArrowheads="1"/>
          </p:cNvSpPr>
          <p:nvPr/>
        </p:nvSpPr>
        <p:spPr bwMode="auto">
          <a:xfrm>
            <a:off x="6719888" y="120967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Rd = I(:,:,1);</a:t>
            </a:r>
          </a:p>
          <a:p>
            <a:r>
              <a:rPr lang="en-US" dirty="0">
                <a:latin typeface="Courier New" pitchFamily="49" charset="0"/>
              </a:rPr>
              <a:t>&gt;&gt; colormap(kcm);</a:t>
            </a:r>
          </a:p>
        </p:txBody>
      </p:sp>
      <p:sp>
        <p:nvSpPr>
          <p:cNvPr id="46085" name="Text Box 12"/>
          <p:cNvSpPr txBox="1">
            <a:spLocks noChangeArrowheads="1"/>
          </p:cNvSpPr>
          <p:nvPr/>
        </p:nvSpPr>
        <p:spPr bwMode="auto">
          <a:xfrm>
            <a:off x="484188" y="383222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Gn = I(:,:,2);</a:t>
            </a:r>
          </a:p>
          <a:p>
            <a:r>
              <a:rPr lang="en-US" dirty="0">
                <a:latin typeface="Courier New" pitchFamily="49" charset="0"/>
              </a:rPr>
              <a:t>&gt;&gt; colormap(kcm);</a:t>
            </a:r>
          </a:p>
        </p:txBody>
      </p:sp>
      <p:sp>
        <p:nvSpPr>
          <p:cNvPr id="46086" name="Text Box 13"/>
          <p:cNvSpPr txBox="1">
            <a:spLocks noChangeArrowheads="1"/>
          </p:cNvSpPr>
          <p:nvPr/>
        </p:nvSpPr>
        <p:spPr bwMode="auto">
          <a:xfrm>
            <a:off x="6719888" y="383222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Bl = I(:,:,3);</a:t>
            </a:r>
          </a:p>
          <a:p>
            <a:r>
              <a:rPr lang="en-US" dirty="0">
                <a:latin typeface="Courier New" pitchFamily="49" charset="0"/>
              </a:rPr>
              <a:t>&gt;&gt; colormap(kcm);</a:t>
            </a:r>
          </a:p>
        </p:txBody>
      </p:sp>
      <p:sp>
        <p:nvSpPr>
          <p:cNvPr id="46087" name="Text Box 15"/>
          <p:cNvSpPr txBox="1">
            <a:spLocks noChangeArrowheads="1"/>
          </p:cNvSpPr>
          <p:nvPr/>
        </p:nvSpPr>
        <p:spPr bwMode="auto">
          <a:xfrm>
            <a:off x="1717675" y="134938"/>
            <a:ext cx="2092325" cy="687387"/>
          </a:xfrm>
          <a:prstGeom prst="rect">
            <a:avLst/>
          </a:prstGeom>
          <a:solidFill>
            <a:schemeClr val="bg1"/>
          </a:solidFill>
          <a:ln w="9525" algn="ctr">
            <a:solidFill>
              <a:schemeClr val="tx1"/>
            </a:solidFill>
            <a:miter lim="800000"/>
            <a:headEnd/>
            <a:tailEnd/>
          </a:ln>
          <a:effectLst>
            <a:outerShdw blurRad="50800" dist="76200" dir="2700000" algn="tl" rotWithShape="0">
              <a:prstClr val="black">
                <a:alpha val="40000"/>
              </a:prstClr>
            </a:outerShdw>
          </a:effec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Arial" charset="0"/>
              </a:rPr>
              <a:t>R, G, &amp; B bands of a truecolor image displayed with grayscale colormaps </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5100251B-C5E5-4578-AD78-C8BB670D8FA8}" type="slidenum">
              <a:rPr lang="en-US"/>
              <a:pPr>
                <a:defRPr/>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7"/>
          <p:cNvSpPr txBox="1">
            <a:spLocks noChangeArrowheads="1"/>
          </p:cNvSpPr>
          <p:nvPr/>
        </p:nvSpPr>
        <p:spPr bwMode="auto">
          <a:xfrm>
            <a:off x="484188" y="1209675"/>
            <a:ext cx="3741737" cy="2508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100" dirty="0">
                <a:latin typeface="Courier New" pitchFamily="49" charset="0"/>
              </a:rPr>
              <a:t>&gt;&gt; I = imread('blue_grapes_sm.jpg','jpg');</a:t>
            </a:r>
          </a:p>
        </p:txBody>
      </p:sp>
      <p:sp>
        <p:nvSpPr>
          <p:cNvPr id="47107" name="Text Box 8"/>
          <p:cNvSpPr txBox="1">
            <a:spLocks noChangeArrowheads="1"/>
          </p:cNvSpPr>
          <p:nvPr/>
        </p:nvSpPr>
        <p:spPr bwMode="auto">
          <a:xfrm>
            <a:off x="6719888" y="120967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Rd = I(:,:,1);</a:t>
            </a:r>
          </a:p>
          <a:p>
            <a:r>
              <a:rPr lang="en-US" dirty="0">
                <a:latin typeface="Courier New" pitchFamily="49" charset="0"/>
              </a:rPr>
              <a:t>&gt;&gt; colormap(kcm);</a:t>
            </a:r>
          </a:p>
        </p:txBody>
      </p:sp>
      <p:sp>
        <p:nvSpPr>
          <p:cNvPr id="47108" name="Text Box 9"/>
          <p:cNvSpPr txBox="1">
            <a:spLocks noChangeArrowheads="1"/>
          </p:cNvSpPr>
          <p:nvPr/>
        </p:nvSpPr>
        <p:spPr bwMode="auto">
          <a:xfrm>
            <a:off x="484188" y="383222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Gn = I(:,:,2);</a:t>
            </a:r>
          </a:p>
          <a:p>
            <a:r>
              <a:rPr lang="en-US" dirty="0">
                <a:latin typeface="Courier New" pitchFamily="49" charset="0"/>
              </a:rPr>
              <a:t>&gt;&gt; colormap(kcm);</a:t>
            </a:r>
          </a:p>
        </p:txBody>
      </p:sp>
      <p:sp>
        <p:nvSpPr>
          <p:cNvPr id="47109" name="Text Box 10"/>
          <p:cNvSpPr txBox="1">
            <a:spLocks noChangeArrowheads="1"/>
          </p:cNvSpPr>
          <p:nvPr/>
        </p:nvSpPr>
        <p:spPr bwMode="auto">
          <a:xfrm>
            <a:off x="6719888" y="383222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Bl = I(:,:,3);</a:t>
            </a:r>
          </a:p>
          <a:p>
            <a:r>
              <a:rPr lang="en-US" dirty="0">
                <a:latin typeface="Courier New" pitchFamily="49" charset="0"/>
              </a:rPr>
              <a:t>&gt;&gt; colormap(kcm);</a:t>
            </a:r>
          </a:p>
        </p:txBody>
      </p:sp>
      <p:sp>
        <p:nvSpPr>
          <p:cNvPr id="47110" name="Text Box 11"/>
          <p:cNvSpPr txBox="1">
            <a:spLocks noChangeArrowheads="1"/>
          </p:cNvSpPr>
          <p:nvPr/>
        </p:nvSpPr>
        <p:spPr bwMode="auto">
          <a:xfrm>
            <a:off x="1717675" y="134938"/>
            <a:ext cx="2092325" cy="687387"/>
          </a:xfrm>
          <a:prstGeom prst="rect">
            <a:avLst/>
          </a:prstGeom>
          <a:solidFill>
            <a:schemeClr val="bg1"/>
          </a:solidFill>
          <a:ln w="9525" algn="ctr">
            <a:solidFill>
              <a:schemeClr val="tx1"/>
            </a:solidFill>
            <a:miter lim="800000"/>
            <a:headEnd/>
            <a:tailEnd/>
          </a:ln>
          <a:effectLst>
            <a:outerShdw blurRad="50800" dist="76200" dir="2700000" algn="tl" rotWithShape="0">
              <a:prstClr val="black">
                <a:alpha val="40000"/>
              </a:prstClr>
            </a:outerShdw>
          </a:effec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Arial" charset="0"/>
              </a:rPr>
              <a:t>R, G, &amp; B bands of a truecolor image displayed with grayscale colormaps </a:t>
            </a:r>
          </a:p>
        </p:txBody>
      </p:sp>
      <p:grpSp>
        <p:nvGrpSpPr>
          <p:cNvPr id="47111" name="Group 2"/>
          <p:cNvGrpSpPr>
            <a:grpSpLocks/>
          </p:cNvGrpSpPr>
          <p:nvPr/>
        </p:nvGrpSpPr>
        <p:grpSpPr bwMode="auto">
          <a:xfrm>
            <a:off x="1176338" y="1143000"/>
            <a:ext cx="6789737" cy="4975225"/>
            <a:chOff x="768" y="768"/>
            <a:chExt cx="4705" cy="3552"/>
          </a:xfrm>
        </p:grpSpPr>
        <p:pic>
          <p:nvPicPr>
            <p:cNvPr id="47118" name="Picture 3" descr="Blue_Grapes_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768"/>
              <a:ext cx="2304"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9" name="Picture 4" descr="blue_grapes_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8" y="768"/>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0" name="Picture 5" descr="blue_grapes_g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 y="2592"/>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1" name="Picture 6" descr="blue_grapes_b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8" y="2592"/>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12" name="Text Box 12"/>
          <p:cNvSpPr txBox="1">
            <a:spLocks noChangeArrowheads="1"/>
          </p:cNvSpPr>
          <p:nvPr/>
        </p:nvSpPr>
        <p:spPr bwMode="auto">
          <a:xfrm>
            <a:off x="4740275" y="2084388"/>
            <a:ext cx="284163" cy="280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solidFill>
                  <a:schemeClr val="bg1"/>
                </a:solidFill>
                <a:latin typeface="Arial" charset="0"/>
              </a:rPr>
              <a:t>R</a:t>
            </a:r>
          </a:p>
        </p:txBody>
      </p:sp>
      <p:sp>
        <p:nvSpPr>
          <p:cNvPr id="47113" name="Text Box 13"/>
          <p:cNvSpPr txBox="1">
            <a:spLocks noChangeArrowheads="1"/>
          </p:cNvSpPr>
          <p:nvPr/>
        </p:nvSpPr>
        <p:spPr bwMode="auto">
          <a:xfrm>
            <a:off x="1246188" y="4638675"/>
            <a:ext cx="293687" cy="280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solidFill>
                  <a:schemeClr val="bg1"/>
                </a:solidFill>
                <a:latin typeface="Arial" charset="0"/>
              </a:rPr>
              <a:t>G</a:t>
            </a:r>
          </a:p>
        </p:txBody>
      </p:sp>
      <p:sp>
        <p:nvSpPr>
          <p:cNvPr id="47114" name="Text Box 14"/>
          <p:cNvSpPr txBox="1">
            <a:spLocks noChangeArrowheads="1"/>
          </p:cNvSpPr>
          <p:nvPr/>
        </p:nvSpPr>
        <p:spPr bwMode="auto">
          <a:xfrm>
            <a:off x="4745038" y="4638675"/>
            <a:ext cx="274637" cy="280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solidFill>
                  <a:schemeClr val="bg1"/>
                </a:solidFill>
                <a:latin typeface="Arial" charset="0"/>
              </a:rPr>
              <a:t>B</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F320436D-4791-4BBD-A761-DC8338C8A7DE}" type="slidenum">
              <a:rPr lang="en-US"/>
              <a:pPr>
                <a:defRPr/>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11"/>
          <p:cNvGrpSpPr>
            <a:grpSpLocks/>
          </p:cNvGrpSpPr>
          <p:nvPr/>
        </p:nvGrpSpPr>
        <p:grpSpPr bwMode="auto">
          <a:xfrm>
            <a:off x="1176338" y="1143000"/>
            <a:ext cx="6791325" cy="4975225"/>
            <a:chOff x="815" y="816"/>
            <a:chExt cx="4706" cy="3552"/>
          </a:xfrm>
        </p:grpSpPr>
        <p:grpSp>
          <p:nvGrpSpPr>
            <p:cNvPr id="48139" name="Group 2"/>
            <p:cNvGrpSpPr>
              <a:grpSpLocks/>
            </p:cNvGrpSpPr>
            <p:nvPr/>
          </p:nvGrpSpPr>
          <p:grpSpPr bwMode="auto">
            <a:xfrm>
              <a:off x="815" y="816"/>
              <a:ext cx="4705" cy="3552"/>
              <a:chOff x="768" y="768"/>
              <a:chExt cx="4705" cy="3552"/>
            </a:xfrm>
          </p:grpSpPr>
          <p:pic>
            <p:nvPicPr>
              <p:cNvPr id="48143" name="Picture 3" descr="Blue_Grapes_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768"/>
                <a:ext cx="2304"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4" name="Picture 4" descr="blue_grapes_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8" y="768"/>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5" name="Picture 5" descr="blue_grapes_g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 y="2592"/>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6" name="Picture 6" descr="blue_grapes_b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8" y="2592"/>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140" name="Picture 8" descr="blue_grapes_ccm_r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6" y="816"/>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1" name="Picture 9" descr="blue_grapes_ccm_g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6" y="2640"/>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2" name="Picture 10" descr="blue_grapes_ccm_b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16" y="2640"/>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1" name="Text Box 12"/>
          <p:cNvSpPr txBox="1">
            <a:spLocks noChangeArrowheads="1"/>
          </p:cNvSpPr>
          <p:nvPr/>
        </p:nvSpPr>
        <p:spPr bwMode="auto">
          <a:xfrm>
            <a:off x="484188" y="1209675"/>
            <a:ext cx="3741737" cy="2508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100" dirty="0">
                <a:latin typeface="Courier New" pitchFamily="49" charset="0"/>
              </a:rPr>
              <a:t>&gt;&gt; I = imread('blue_grapes_sm.jpg','jpg');</a:t>
            </a:r>
          </a:p>
        </p:txBody>
      </p:sp>
      <p:sp>
        <p:nvSpPr>
          <p:cNvPr id="48132" name="Text Box 13"/>
          <p:cNvSpPr txBox="1">
            <a:spLocks noChangeArrowheads="1"/>
          </p:cNvSpPr>
          <p:nvPr/>
        </p:nvSpPr>
        <p:spPr bwMode="auto">
          <a:xfrm>
            <a:off x="6719888" y="120967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Rd = I(:,:,1);</a:t>
            </a:r>
          </a:p>
          <a:p>
            <a:r>
              <a:rPr lang="en-US" dirty="0">
                <a:latin typeface="Courier New" pitchFamily="49" charset="0"/>
              </a:rPr>
              <a:t>&gt;&gt; colormap(rcm);</a:t>
            </a:r>
          </a:p>
        </p:txBody>
      </p:sp>
      <p:sp>
        <p:nvSpPr>
          <p:cNvPr id="48133" name="Text Box 14"/>
          <p:cNvSpPr txBox="1">
            <a:spLocks noChangeArrowheads="1"/>
          </p:cNvSpPr>
          <p:nvPr/>
        </p:nvSpPr>
        <p:spPr bwMode="auto">
          <a:xfrm>
            <a:off x="484188" y="383222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Gn = I(:,:,2);</a:t>
            </a:r>
          </a:p>
          <a:p>
            <a:r>
              <a:rPr lang="en-US" dirty="0">
                <a:latin typeface="Courier New" pitchFamily="49" charset="0"/>
              </a:rPr>
              <a:t>&gt;&gt; colormap(gcm);</a:t>
            </a:r>
          </a:p>
        </p:txBody>
      </p:sp>
      <p:sp>
        <p:nvSpPr>
          <p:cNvPr id="48134" name="Text Box 15"/>
          <p:cNvSpPr txBox="1">
            <a:spLocks noChangeArrowheads="1"/>
          </p:cNvSpPr>
          <p:nvPr/>
        </p:nvSpPr>
        <p:spPr bwMode="auto">
          <a:xfrm>
            <a:off x="6719888" y="383222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Bl = I(:,:,3);</a:t>
            </a:r>
          </a:p>
          <a:p>
            <a:r>
              <a:rPr lang="en-US" dirty="0">
                <a:latin typeface="Courier New" pitchFamily="49" charset="0"/>
              </a:rPr>
              <a:t>&gt;&gt; colormap(bcm);</a:t>
            </a:r>
          </a:p>
        </p:txBody>
      </p:sp>
      <p:sp>
        <p:nvSpPr>
          <p:cNvPr id="48135" name="Text Box 16"/>
          <p:cNvSpPr txBox="1">
            <a:spLocks noChangeArrowheads="1"/>
          </p:cNvSpPr>
          <p:nvPr/>
        </p:nvSpPr>
        <p:spPr bwMode="auto">
          <a:xfrm>
            <a:off x="1717675" y="134938"/>
            <a:ext cx="2092325" cy="687387"/>
          </a:xfrm>
          <a:prstGeom prst="rect">
            <a:avLst/>
          </a:prstGeom>
          <a:solidFill>
            <a:schemeClr val="bg1"/>
          </a:solidFill>
          <a:ln w="9525" algn="ctr">
            <a:solidFill>
              <a:schemeClr val="tx1"/>
            </a:solidFill>
            <a:miter lim="800000"/>
            <a:headEnd/>
            <a:tailEnd/>
          </a:ln>
          <a:effectLst>
            <a:outerShdw blurRad="50800" dist="76200" dir="2700000" algn="tl" rotWithShape="0">
              <a:prstClr val="black">
                <a:alpha val="40000"/>
              </a:prstClr>
            </a:outerShdw>
          </a:effec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Arial" charset="0"/>
              </a:rPr>
              <a:t>R, G, &amp; B bands of a truecolor image displayed with tinted colormaps </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4F14B25B-5AEC-454D-9B53-5BFDA3721D11}" type="slidenum">
              <a:rPr lang="en-US"/>
              <a:pPr>
                <a:defRPr/>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1"/>
          <p:cNvSpPr txBox="1">
            <a:spLocks noChangeArrowheads="1"/>
          </p:cNvSpPr>
          <p:nvPr/>
        </p:nvSpPr>
        <p:spPr bwMode="auto">
          <a:xfrm>
            <a:off x="484188" y="1209675"/>
            <a:ext cx="3741737" cy="2508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100" dirty="0">
                <a:latin typeface="Courier New" pitchFamily="49" charset="0"/>
              </a:rPr>
              <a:t>&gt;&gt; I = imread('blue_grapes_sm.jpg','jpg');</a:t>
            </a:r>
          </a:p>
        </p:txBody>
      </p:sp>
      <p:sp>
        <p:nvSpPr>
          <p:cNvPr id="49155" name="Text Box 12"/>
          <p:cNvSpPr txBox="1">
            <a:spLocks noChangeArrowheads="1"/>
          </p:cNvSpPr>
          <p:nvPr/>
        </p:nvSpPr>
        <p:spPr bwMode="auto">
          <a:xfrm>
            <a:off x="6719888" y="120967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Rd = I(:,:,1);</a:t>
            </a:r>
          </a:p>
          <a:p>
            <a:r>
              <a:rPr lang="en-US" dirty="0">
                <a:latin typeface="Courier New" pitchFamily="49" charset="0"/>
              </a:rPr>
              <a:t>&gt;&gt; colormap(rcm);</a:t>
            </a:r>
          </a:p>
        </p:txBody>
      </p:sp>
      <p:sp>
        <p:nvSpPr>
          <p:cNvPr id="49156" name="Text Box 13"/>
          <p:cNvSpPr txBox="1">
            <a:spLocks noChangeArrowheads="1"/>
          </p:cNvSpPr>
          <p:nvPr/>
        </p:nvSpPr>
        <p:spPr bwMode="auto">
          <a:xfrm>
            <a:off x="484188" y="383222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Gn = I(:,:,2);</a:t>
            </a:r>
          </a:p>
          <a:p>
            <a:r>
              <a:rPr lang="en-US" dirty="0">
                <a:latin typeface="Courier New" pitchFamily="49" charset="0"/>
              </a:rPr>
              <a:t>&gt;&gt; colormap(gcm);</a:t>
            </a:r>
          </a:p>
        </p:txBody>
      </p:sp>
      <p:sp>
        <p:nvSpPr>
          <p:cNvPr id="49157" name="Text Box 14"/>
          <p:cNvSpPr txBox="1">
            <a:spLocks noChangeArrowheads="1"/>
          </p:cNvSpPr>
          <p:nvPr/>
        </p:nvSpPr>
        <p:spPr bwMode="auto">
          <a:xfrm>
            <a:off x="6719888" y="383222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Bl = I(:,:,3);</a:t>
            </a:r>
          </a:p>
          <a:p>
            <a:r>
              <a:rPr lang="en-US" dirty="0">
                <a:latin typeface="Courier New" pitchFamily="49" charset="0"/>
              </a:rPr>
              <a:t>&gt;&gt; colormap(bcm);</a:t>
            </a:r>
          </a:p>
        </p:txBody>
      </p:sp>
      <p:sp>
        <p:nvSpPr>
          <p:cNvPr id="49158" name="Text Box 15"/>
          <p:cNvSpPr txBox="1">
            <a:spLocks noChangeArrowheads="1"/>
          </p:cNvSpPr>
          <p:nvPr/>
        </p:nvSpPr>
        <p:spPr bwMode="auto">
          <a:xfrm>
            <a:off x="1717675" y="134938"/>
            <a:ext cx="2092325" cy="687387"/>
          </a:xfrm>
          <a:prstGeom prst="rect">
            <a:avLst/>
          </a:prstGeom>
          <a:solidFill>
            <a:schemeClr val="bg1"/>
          </a:solidFill>
          <a:ln w="9525" algn="ctr">
            <a:solidFill>
              <a:schemeClr val="tx1"/>
            </a:solidFill>
            <a:miter lim="800000"/>
            <a:headEnd/>
            <a:tailEnd/>
          </a:ln>
          <a:effectLst>
            <a:outerShdw blurRad="50800" dist="76200" dir="2700000" algn="tl" rotWithShape="0">
              <a:prstClr val="black">
                <a:alpha val="40000"/>
              </a:prstClr>
            </a:outerShdw>
          </a:effec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Arial" charset="0"/>
              </a:rPr>
              <a:t>R, G, &amp; B bands of a truecolor image displayed with tinted colormaps </a:t>
            </a:r>
          </a:p>
        </p:txBody>
      </p:sp>
      <p:grpSp>
        <p:nvGrpSpPr>
          <p:cNvPr id="49159" name="Group 2"/>
          <p:cNvGrpSpPr>
            <a:grpSpLocks/>
          </p:cNvGrpSpPr>
          <p:nvPr/>
        </p:nvGrpSpPr>
        <p:grpSpPr bwMode="auto">
          <a:xfrm>
            <a:off x="1176338" y="1143000"/>
            <a:ext cx="6791325" cy="4975225"/>
            <a:chOff x="815" y="816"/>
            <a:chExt cx="4706" cy="3552"/>
          </a:xfrm>
        </p:grpSpPr>
        <p:grpSp>
          <p:nvGrpSpPr>
            <p:cNvPr id="49166" name="Group 3"/>
            <p:cNvGrpSpPr>
              <a:grpSpLocks/>
            </p:cNvGrpSpPr>
            <p:nvPr/>
          </p:nvGrpSpPr>
          <p:grpSpPr bwMode="auto">
            <a:xfrm>
              <a:off x="815" y="816"/>
              <a:ext cx="4705" cy="3552"/>
              <a:chOff x="768" y="768"/>
              <a:chExt cx="4705" cy="3552"/>
            </a:xfrm>
          </p:grpSpPr>
          <p:pic>
            <p:nvPicPr>
              <p:cNvPr id="49170" name="Picture 4" descr="Blue_Grapes_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768"/>
                <a:ext cx="2304"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1" name="Picture 5" descr="blue_grapes_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8" y="768"/>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2" name="Picture 6" descr="blue_grapes_g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 y="2592"/>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3" name="Picture 7" descr="blue_grapes_b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8" y="2592"/>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9167" name="Picture 8" descr="blue_grapes_ccm_r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6" y="816"/>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8" name="Picture 9" descr="blue_grapes_ccm_g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6" y="2640"/>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9" name="Picture 10" descr="blue_grapes_ccm_b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16" y="2640"/>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60" name="Text Box 16"/>
          <p:cNvSpPr txBox="1">
            <a:spLocks noChangeArrowheads="1"/>
          </p:cNvSpPr>
          <p:nvPr/>
        </p:nvSpPr>
        <p:spPr bwMode="auto">
          <a:xfrm>
            <a:off x="4740275" y="2084388"/>
            <a:ext cx="284163" cy="280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solidFill>
                  <a:srgbClr val="00FFFF"/>
                </a:solidFill>
                <a:latin typeface="Arial" charset="0"/>
              </a:rPr>
              <a:t>R</a:t>
            </a:r>
          </a:p>
        </p:txBody>
      </p:sp>
      <p:sp>
        <p:nvSpPr>
          <p:cNvPr id="49161" name="Text Box 17"/>
          <p:cNvSpPr txBox="1">
            <a:spLocks noChangeArrowheads="1"/>
          </p:cNvSpPr>
          <p:nvPr/>
        </p:nvSpPr>
        <p:spPr bwMode="auto">
          <a:xfrm>
            <a:off x="1246188" y="4638675"/>
            <a:ext cx="293687" cy="280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solidFill>
                  <a:srgbClr val="FF00FF"/>
                </a:solidFill>
                <a:latin typeface="Arial" charset="0"/>
              </a:rPr>
              <a:t>G</a:t>
            </a:r>
          </a:p>
        </p:txBody>
      </p:sp>
      <p:sp>
        <p:nvSpPr>
          <p:cNvPr id="49162" name="Text Box 18"/>
          <p:cNvSpPr txBox="1">
            <a:spLocks noChangeArrowheads="1"/>
          </p:cNvSpPr>
          <p:nvPr/>
        </p:nvSpPr>
        <p:spPr bwMode="auto">
          <a:xfrm>
            <a:off x="4745038" y="4638675"/>
            <a:ext cx="274637" cy="280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solidFill>
                  <a:srgbClr val="FFFF00"/>
                </a:solidFill>
                <a:latin typeface="Arial" charset="0"/>
              </a:rPr>
              <a:t>B</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DAE77E17-2679-406F-8B37-4786D56C2B52}" type="slidenum">
              <a:rPr lang="en-US"/>
              <a:pPr>
                <a:defRPr/>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484188" y="1209675"/>
            <a:ext cx="3741737" cy="2508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100" dirty="0">
                <a:latin typeface="Courier New" pitchFamily="49" charset="0"/>
              </a:rPr>
              <a:t>&gt;&gt; I = imread('blue_grapes_sm.jpg','jpg');</a:t>
            </a:r>
          </a:p>
        </p:txBody>
      </p:sp>
      <p:sp>
        <p:nvSpPr>
          <p:cNvPr id="50179" name="Text Box 3"/>
          <p:cNvSpPr txBox="1">
            <a:spLocks noChangeArrowheads="1"/>
          </p:cNvSpPr>
          <p:nvPr/>
        </p:nvSpPr>
        <p:spPr bwMode="auto">
          <a:xfrm>
            <a:off x="6719888" y="120967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Rd = I(:,:,1);</a:t>
            </a:r>
          </a:p>
          <a:p>
            <a:r>
              <a:rPr lang="en-US" dirty="0">
                <a:latin typeface="Courier New" pitchFamily="49" charset="0"/>
              </a:rPr>
              <a:t>&gt;&gt; colormap(kcm);</a:t>
            </a:r>
          </a:p>
        </p:txBody>
      </p:sp>
      <p:sp>
        <p:nvSpPr>
          <p:cNvPr id="50180" name="Text Box 4"/>
          <p:cNvSpPr txBox="1">
            <a:spLocks noChangeArrowheads="1"/>
          </p:cNvSpPr>
          <p:nvPr/>
        </p:nvSpPr>
        <p:spPr bwMode="auto">
          <a:xfrm>
            <a:off x="484188" y="383222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Gn = I(:,:,2);</a:t>
            </a:r>
          </a:p>
          <a:p>
            <a:r>
              <a:rPr lang="en-US" dirty="0">
                <a:latin typeface="Courier New" pitchFamily="49" charset="0"/>
              </a:rPr>
              <a:t>&gt;&gt; colormap(kcm);</a:t>
            </a:r>
          </a:p>
        </p:txBody>
      </p:sp>
      <p:sp>
        <p:nvSpPr>
          <p:cNvPr id="50181" name="Text Box 5"/>
          <p:cNvSpPr txBox="1">
            <a:spLocks noChangeArrowheads="1"/>
          </p:cNvSpPr>
          <p:nvPr/>
        </p:nvSpPr>
        <p:spPr bwMode="auto">
          <a:xfrm>
            <a:off x="6719888" y="3832225"/>
            <a:ext cx="1838325" cy="479425"/>
          </a:xfrm>
          <a:prstGeom prst="rect">
            <a:avLst/>
          </a:prstGeom>
          <a:solidFill>
            <a:schemeClr val="bg1"/>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Bl = I(:,:,3);</a:t>
            </a:r>
          </a:p>
          <a:p>
            <a:r>
              <a:rPr lang="en-US" dirty="0">
                <a:latin typeface="Courier New" pitchFamily="49" charset="0"/>
              </a:rPr>
              <a:t>&gt;&gt; colormap(kcm);</a:t>
            </a:r>
          </a:p>
        </p:txBody>
      </p:sp>
      <p:sp>
        <p:nvSpPr>
          <p:cNvPr id="50182" name="Text Box 6"/>
          <p:cNvSpPr txBox="1">
            <a:spLocks noChangeArrowheads="1"/>
          </p:cNvSpPr>
          <p:nvPr/>
        </p:nvSpPr>
        <p:spPr bwMode="auto">
          <a:xfrm>
            <a:off x="1717675" y="134938"/>
            <a:ext cx="2092325" cy="687387"/>
          </a:xfrm>
          <a:prstGeom prst="rect">
            <a:avLst/>
          </a:prstGeom>
          <a:solidFill>
            <a:schemeClr val="bg1"/>
          </a:solidFill>
          <a:ln w="9525" algn="ctr">
            <a:solidFill>
              <a:schemeClr val="tx1"/>
            </a:solidFill>
            <a:miter lim="800000"/>
            <a:headEnd/>
            <a:tailEnd/>
          </a:ln>
          <a:effectLst>
            <a:outerShdw blurRad="50800" dist="76200" dir="2700000" algn="tl" rotWithShape="0">
              <a:prstClr val="black">
                <a:alpha val="40000"/>
              </a:prstClr>
            </a:outerShdw>
          </a:effec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Arial" charset="0"/>
              </a:rPr>
              <a:t>R, G, &amp; B bands of a truecolor image displayed with grayscale colormaps </a:t>
            </a:r>
          </a:p>
        </p:txBody>
      </p:sp>
      <p:grpSp>
        <p:nvGrpSpPr>
          <p:cNvPr id="50183" name="Group 7"/>
          <p:cNvGrpSpPr>
            <a:grpSpLocks/>
          </p:cNvGrpSpPr>
          <p:nvPr/>
        </p:nvGrpSpPr>
        <p:grpSpPr bwMode="auto">
          <a:xfrm>
            <a:off x="1176338" y="1143000"/>
            <a:ext cx="6789737" cy="4975225"/>
            <a:chOff x="768" y="768"/>
            <a:chExt cx="4705" cy="3552"/>
          </a:xfrm>
        </p:grpSpPr>
        <p:pic>
          <p:nvPicPr>
            <p:cNvPr id="50190" name="Picture 8" descr="Blue_Grapes_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768"/>
              <a:ext cx="2304"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1" name="Picture 9" descr="blue_grapes_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8" y="768"/>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2" name="Picture 10" descr="blue_grapes_g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 y="2592"/>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3" name="Picture 11" descr="blue_grapes_b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8" y="2592"/>
              <a:ext cx="2305"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184" name="Text Box 12"/>
          <p:cNvSpPr txBox="1">
            <a:spLocks noChangeArrowheads="1"/>
          </p:cNvSpPr>
          <p:nvPr/>
        </p:nvSpPr>
        <p:spPr bwMode="auto">
          <a:xfrm>
            <a:off x="4740275" y="2084388"/>
            <a:ext cx="284163" cy="280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solidFill>
                  <a:schemeClr val="bg1"/>
                </a:solidFill>
                <a:latin typeface="Arial" charset="0"/>
              </a:rPr>
              <a:t>R</a:t>
            </a:r>
          </a:p>
        </p:txBody>
      </p:sp>
      <p:sp>
        <p:nvSpPr>
          <p:cNvPr id="50185" name="Text Box 13"/>
          <p:cNvSpPr txBox="1">
            <a:spLocks noChangeArrowheads="1"/>
          </p:cNvSpPr>
          <p:nvPr/>
        </p:nvSpPr>
        <p:spPr bwMode="auto">
          <a:xfrm>
            <a:off x="1246188" y="4638675"/>
            <a:ext cx="293687" cy="280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solidFill>
                  <a:schemeClr val="bg1"/>
                </a:solidFill>
                <a:latin typeface="Arial" charset="0"/>
              </a:rPr>
              <a:t>G</a:t>
            </a:r>
          </a:p>
        </p:txBody>
      </p:sp>
      <p:sp>
        <p:nvSpPr>
          <p:cNvPr id="50186" name="Text Box 14"/>
          <p:cNvSpPr txBox="1">
            <a:spLocks noChangeArrowheads="1"/>
          </p:cNvSpPr>
          <p:nvPr/>
        </p:nvSpPr>
        <p:spPr bwMode="auto">
          <a:xfrm>
            <a:off x="4745038" y="4638675"/>
            <a:ext cx="274637" cy="280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solidFill>
                  <a:schemeClr val="bg1"/>
                </a:solidFill>
                <a:latin typeface="Arial" charset="0"/>
              </a:rPr>
              <a:t>B</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EEA0A6A9-3C6C-4806-BA8B-38FD1B36ABBD}" type="slidenum">
              <a:rPr lang="en-US"/>
              <a:pPr>
                <a:defRPr/>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84188" y="1008063"/>
            <a:ext cx="7772400" cy="538162"/>
          </a:xfrm>
        </p:spPr>
        <p:txBody>
          <a:bodyPr/>
          <a:lstStyle/>
          <a:p>
            <a:r>
              <a:rPr lang="en-US" sz="3300" dirty="0" smtClean="0"/>
              <a:t>Saving Images as Files</a:t>
            </a:r>
          </a:p>
        </p:txBody>
      </p:sp>
      <p:grpSp>
        <p:nvGrpSpPr>
          <p:cNvPr id="51203" name="Group 3"/>
          <p:cNvGrpSpPr>
            <a:grpSpLocks/>
          </p:cNvGrpSpPr>
          <p:nvPr/>
        </p:nvGrpSpPr>
        <p:grpSpPr bwMode="auto">
          <a:xfrm>
            <a:off x="484188" y="1612900"/>
            <a:ext cx="5192712" cy="4098925"/>
            <a:chOff x="336" y="1248"/>
            <a:chExt cx="3598" cy="2926"/>
          </a:xfrm>
        </p:grpSpPr>
        <p:pic>
          <p:nvPicPr>
            <p:cNvPr id="51208" name="Picture 4" descr="MatlabCommandWindow_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1248"/>
              <a:ext cx="3598" cy="29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1209" name="Rectangle 5"/>
            <p:cNvSpPr>
              <a:spLocks noChangeArrowheads="1"/>
            </p:cNvSpPr>
            <p:nvPr/>
          </p:nvSpPr>
          <p:spPr bwMode="auto">
            <a:xfrm>
              <a:off x="374" y="1503"/>
              <a:ext cx="3504" cy="252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lstStyle/>
            <a:p>
              <a:pPr defTabSz="820738"/>
              <a:r>
                <a:rPr lang="en-US" dirty="0">
                  <a:latin typeface="Courier New" pitchFamily="49" charset="0"/>
                </a:rPr>
                <a:t>&gt;&gt; </a:t>
              </a:r>
            </a:p>
            <a:p>
              <a:pPr defTabSz="820738"/>
              <a:r>
                <a:rPr lang="en-US" dirty="0">
                  <a:latin typeface="Courier New" pitchFamily="49" charset="0"/>
                </a:rPr>
                <a:t>&gt;&gt; </a:t>
              </a:r>
              <a:r>
                <a:rPr lang="en-US" dirty="0">
                  <a:solidFill>
                    <a:srgbClr val="009900"/>
                  </a:solidFill>
                  <a:latin typeface="Courier New" pitchFamily="49" charset="0"/>
                </a:rPr>
                <a:t>% truecolor as .bmp</a:t>
              </a:r>
            </a:p>
            <a:p>
              <a:pPr defTabSz="820738"/>
              <a:r>
                <a:rPr lang="en-US" dirty="0">
                  <a:latin typeface="Courier New" pitchFamily="49" charset="0"/>
                </a:rPr>
                <a:t>&gt;&gt; imwrite(I,’image_name.bmp’,’bmp’);</a:t>
              </a:r>
            </a:p>
            <a:p>
              <a:pPr defTabSz="820738"/>
              <a:r>
                <a:rPr lang="en-US" dirty="0">
                  <a:latin typeface="Courier New" pitchFamily="49" charset="0"/>
                </a:rPr>
                <a:t>&gt;&gt;</a:t>
              </a:r>
            </a:p>
            <a:p>
              <a:pPr defTabSz="820738"/>
              <a:r>
                <a:rPr lang="en-US" dirty="0">
                  <a:latin typeface="Courier New" pitchFamily="49" charset="0"/>
                </a:rPr>
                <a:t>&gt;&gt; </a:t>
              </a:r>
              <a:r>
                <a:rPr lang="en-US" dirty="0">
                  <a:solidFill>
                    <a:srgbClr val="009900"/>
                  </a:solidFill>
                  <a:latin typeface="Courier New" pitchFamily="49" charset="0"/>
                </a:rPr>
                <a:t>% truecolor as .jpg (default quality = 75)</a:t>
              </a:r>
            </a:p>
            <a:p>
              <a:pPr defTabSz="820738"/>
              <a:r>
                <a:rPr lang="en-US" dirty="0">
                  <a:latin typeface="Courier New" pitchFamily="49" charset="0"/>
                </a:rPr>
                <a:t>&gt;&gt; imwrite(I,’image_name.jpg’,’jpg’);</a:t>
              </a:r>
            </a:p>
            <a:p>
              <a:pPr defTabSz="820738"/>
              <a:r>
                <a:rPr lang="en-US" dirty="0">
                  <a:latin typeface="Courier New" pitchFamily="49" charset="0"/>
                </a:rPr>
                <a:t>&gt;&gt;</a:t>
              </a:r>
            </a:p>
            <a:p>
              <a:pPr defTabSz="820738"/>
              <a:r>
                <a:rPr lang="en-US" dirty="0">
                  <a:latin typeface="Courier New" pitchFamily="49" charset="0"/>
                </a:rPr>
                <a:t>&gt;&gt; </a:t>
              </a:r>
              <a:r>
                <a:rPr lang="en-US" dirty="0">
                  <a:solidFill>
                    <a:srgbClr val="009900"/>
                  </a:solidFill>
                  <a:latin typeface="Courier New" pitchFamily="49" charset="0"/>
                </a:rPr>
                <a:t>% truecolor as .jpg (quality = 100)</a:t>
              </a:r>
            </a:p>
            <a:p>
              <a:pPr defTabSz="820738"/>
              <a:r>
                <a:rPr lang="en-US" dirty="0">
                  <a:latin typeface="Courier New" pitchFamily="49" charset="0"/>
                </a:rPr>
                <a:t>&gt;&gt; imwrite(I,’image_name.jpg’,’jpg’,’Quality’,100);</a:t>
              </a:r>
            </a:p>
            <a:p>
              <a:pPr defTabSz="820738"/>
              <a:r>
                <a:rPr lang="en-US" dirty="0">
                  <a:latin typeface="Courier New" pitchFamily="49" charset="0"/>
                </a:rPr>
                <a:t>&gt;&gt;</a:t>
              </a:r>
            </a:p>
            <a:p>
              <a:pPr defTabSz="820738"/>
              <a:r>
                <a:rPr lang="en-US" dirty="0">
                  <a:latin typeface="Courier New" pitchFamily="49" charset="0"/>
                </a:rPr>
                <a:t>&gt;&gt; </a:t>
              </a:r>
              <a:r>
                <a:rPr lang="en-US" dirty="0">
                  <a:solidFill>
                    <a:srgbClr val="009900"/>
                  </a:solidFill>
                  <a:latin typeface="Courier New" pitchFamily="49" charset="0"/>
                </a:rPr>
                <a:t>% colormapped as .bmp</a:t>
              </a:r>
            </a:p>
            <a:p>
              <a:pPr defTabSz="820738"/>
              <a:r>
                <a:rPr lang="en-US" dirty="0">
                  <a:latin typeface="Courier New" pitchFamily="49" charset="0"/>
                </a:rPr>
                <a:t>&gt;&gt; imwrite(I,cmap,’image_name.bmp’,’bmp’);</a:t>
              </a:r>
            </a:p>
            <a:p>
              <a:pPr defTabSz="820738"/>
              <a:r>
                <a:rPr lang="en-US" dirty="0">
                  <a:latin typeface="Courier New" pitchFamily="49" charset="0"/>
                </a:rPr>
                <a:t>&gt;&gt;</a:t>
              </a:r>
            </a:p>
            <a:p>
              <a:pPr defTabSz="820738"/>
              <a:r>
                <a:rPr lang="en-US" dirty="0">
                  <a:latin typeface="Courier New" pitchFamily="49" charset="0"/>
                </a:rPr>
                <a:t>&gt;&gt; </a:t>
              </a:r>
              <a:r>
                <a:rPr lang="en-US" dirty="0">
                  <a:solidFill>
                    <a:srgbClr val="009900"/>
                  </a:solidFill>
                  <a:latin typeface="Courier New" pitchFamily="49" charset="0"/>
                </a:rPr>
                <a:t>% colormapped as .gif</a:t>
              </a:r>
            </a:p>
            <a:p>
              <a:pPr defTabSz="820738"/>
              <a:r>
                <a:rPr lang="en-US" dirty="0">
                  <a:latin typeface="Courier New" pitchFamily="49" charset="0"/>
                </a:rPr>
                <a:t>&gt;&gt; imwrite(I,cmap,’image_name.gif’,’gif’);</a:t>
              </a:r>
            </a:p>
            <a:p>
              <a:pPr defTabSz="820738"/>
              <a:r>
                <a:rPr lang="en-US" dirty="0">
                  <a:latin typeface="Courier New" pitchFamily="49" charset="0"/>
                </a:rPr>
                <a:t>&gt;&gt;</a:t>
              </a:r>
            </a:p>
          </p:txBody>
        </p:sp>
      </p:grpSp>
      <p:sp>
        <p:nvSpPr>
          <p:cNvPr id="51204" name="Text Box 19"/>
          <p:cNvSpPr txBox="1">
            <a:spLocks noChangeArrowheads="1"/>
          </p:cNvSpPr>
          <p:nvPr/>
        </p:nvSpPr>
        <p:spPr bwMode="auto">
          <a:xfrm>
            <a:off x="6165850" y="3832225"/>
            <a:ext cx="2368550" cy="1997075"/>
          </a:xfrm>
          <a:prstGeom prst="rect">
            <a:avLst/>
          </a:prstGeom>
          <a:solidFill>
            <a:srgbClr val="FFFF99"/>
          </a:solidFill>
          <a:ln>
            <a:noFill/>
          </a:ln>
          <a:effectLst>
            <a:outerShdw blurRad="50800" dist="76200" dir="13500000" algn="b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marL="204788" indent="-204788"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t>Assuming that </a:t>
            </a:r>
          </a:p>
          <a:p>
            <a:r>
              <a:rPr lang="en-US" sz="1400" dirty="0"/>
              <a:t>	‘I’ contains the image of the correct class,</a:t>
            </a:r>
          </a:p>
          <a:p>
            <a:r>
              <a:rPr lang="en-US" sz="1400" dirty="0"/>
              <a:t>that </a:t>
            </a:r>
          </a:p>
          <a:p>
            <a:r>
              <a:rPr lang="en-US" sz="1400" dirty="0"/>
              <a:t>	‘cmap’ is a colormap,</a:t>
            </a:r>
          </a:p>
          <a:p>
            <a:r>
              <a:rPr lang="en-US" sz="1400" dirty="0"/>
              <a:t>and that</a:t>
            </a:r>
          </a:p>
          <a:p>
            <a:r>
              <a:rPr lang="en-US" sz="1400" dirty="0"/>
              <a:t>	‘image_name’ is the file-name that you want.</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9382401E-894B-4422-9906-338B5994B213}" type="slidenum">
              <a:rPr lang="en-US"/>
              <a:pPr>
                <a:defRPr/>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The degree of </a:t>
            </a:r>
            <a:r>
              <a:rPr lang="en-US" dirty="0" err="1" smtClean="0"/>
              <a:t>interreflection</a:t>
            </a:r>
            <a:r>
              <a:rPr lang="en-US" dirty="0" smtClean="0"/>
              <a:t>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7</a:t>
            </a:fld>
            <a:endParaRPr lang="en-US" dirty="0"/>
          </a:p>
        </p:txBody>
      </p:sp>
    </p:spTree>
    <p:extLst>
      <p:ext uri="{BB962C8B-B14F-4D97-AF65-F5344CB8AC3E}">
        <p14:creationId xmlns:p14="http://schemas.microsoft.com/office/powerpoint/2010/main" val="7260134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JW+M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2973388"/>
            <a:ext cx="2144713"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27" name="Group 21"/>
          <p:cNvGrpSpPr>
            <a:grpSpLocks/>
          </p:cNvGrpSpPr>
          <p:nvPr/>
        </p:nvGrpSpPr>
        <p:grpSpPr bwMode="auto">
          <a:xfrm>
            <a:off x="3255963" y="2833688"/>
            <a:ext cx="2424112" cy="2016125"/>
            <a:chOff x="2051" y="1785"/>
            <a:chExt cx="1527" cy="1270"/>
          </a:xfrm>
        </p:grpSpPr>
        <p:sp>
          <p:nvSpPr>
            <p:cNvPr id="52239" name="AutoShape 4"/>
            <p:cNvSpPr>
              <a:spLocks noChangeArrowheads="1"/>
            </p:cNvSpPr>
            <p:nvPr/>
          </p:nvSpPr>
          <p:spPr bwMode="auto">
            <a:xfrm>
              <a:off x="2836" y="2334"/>
              <a:ext cx="742" cy="170"/>
            </a:xfrm>
            <a:prstGeom prst="rightArrow">
              <a:avLst>
                <a:gd name="adj1" fmla="val 50000"/>
                <a:gd name="adj2" fmla="val 109118"/>
              </a:avLst>
            </a:prstGeom>
            <a:solidFill>
              <a:srgbClr val="C0C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52240" name="AutoShape 5"/>
            <p:cNvSpPr>
              <a:spLocks noChangeArrowheads="1"/>
            </p:cNvSpPr>
            <p:nvPr/>
          </p:nvSpPr>
          <p:spPr bwMode="auto">
            <a:xfrm rot="2668170">
              <a:off x="2692" y="2310"/>
              <a:ext cx="212" cy="218"/>
            </a:xfrm>
            <a:prstGeom prst="flowChartSummingJunction">
              <a:avLst/>
            </a:prstGeom>
            <a:solidFill>
              <a:srgbClr val="C0C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52241" name="AutoShape 6"/>
            <p:cNvSpPr>
              <a:spLocks noChangeArrowheads="1"/>
            </p:cNvSpPr>
            <p:nvPr/>
          </p:nvSpPr>
          <p:spPr bwMode="auto">
            <a:xfrm>
              <a:off x="2051" y="2505"/>
              <a:ext cx="916" cy="5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9519 h 21600"/>
                <a:gd name="T20" fmla="*/ 1851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615" y="0"/>
                  </a:moveTo>
                  <a:lnTo>
                    <a:pt x="13629" y="6300"/>
                  </a:lnTo>
                  <a:lnTo>
                    <a:pt x="16715" y="6300"/>
                  </a:lnTo>
                  <a:lnTo>
                    <a:pt x="16715" y="19501"/>
                  </a:lnTo>
                  <a:lnTo>
                    <a:pt x="0" y="19501"/>
                  </a:lnTo>
                  <a:lnTo>
                    <a:pt x="0" y="21600"/>
                  </a:lnTo>
                  <a:lnTo>
                    <a:pt x="18514" y="21600"/>
                  </a:lnTo>
                  <a:lnTo>
                    <a:pt x="18514" y="6300"/>
                  </a:lnTo>
                  <a:lnTo>
                    <a:pt x="21600" y="6300"/>
                  </a:lnTo>
                  <a:lnTo>
                    <a:pt x="17615" y="0"/>
                  </a:lnTo>
                  <a:close/>
                </a:path>
              </a:pathLst>
            </a:custGeom>
            <a:solidFill>
              <a:srgbClr val="C0C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52242" name="AutoShape 7"/>
            <p:cNvSpPr>
              <a:spLocks noChangeArrowheads="1"/>
            </p:cNvSpPr>
            <p:nvPr/>
          </p:nvSpPr>
          <p:spPr bwMode="auto">
            <a:xfrm flipV="1">
              <a:off x="2051" y="1785"/>
              <a:ext cx="916" cy="5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9519 h 21600"/>
                <a:gd name="T20" fmla="*/ 1851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615" y="0"/>
                  </a:moveTo>
                  <a:lnTo>
                    <a:pt x="13629" y="6300"/>
                  </a:lnTo>
                  <a:lnTo>
                    <a:pt x="16715" y="6300"/>
                  </a:lnTo>
                  <a:lnTo>
                    <a:pt x="16715" y="19501"/>
                  </a:lnTo>
                  <a:lnTo>
                    <a:pt x="0" y="19501"/>
                  </a:lnTo>
                  <a:lnTo>
                    <a:pt x="0" y="21600"/>
                  </a:lnTo>
                  <a:lnTo>
                    <a:pt x="18514" y="21600"/>
                  </a:lnTo>
                  <a:lnTo>
                    <a:pt x="18514" y="6300"/>
                  </a:lnTo>
                  <a:lnTo>
                    <a:pt x="21600" y="6300"/>
                  </a:lnTo>
                  <a:lnTo>
                    <a:pt x="17615" y="0"/>
                  </a:lnTo>
                  <a:close/>
                </a:path>
              </a:pathLst>
            </a:custGeom>
            <a:solidFill>
              <a:srgbClr val="C0C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grpSp>
      <p:grpSp>
        <p:nvGrpSpPr>
          <p:cNvPr id="52228" name="Group 9"/>
          <p:cNvGrpSpPr>
            <a:grpSpLocks/>
          </p:cNvGrpSpPr>
          <p:nvPr/>
        </p:nvGrpSpPr>
        <p:grpSpPr bwMode="auto">
          <a:xfrm>
            <a:off x="554038" y="1489075"/>
            <a:ext cx="3324225" cy="2428875"/>
            <a:chOff x="384" y="1200"/>
            <a:chExt cx="2303" cy="1734"/>
          </a:xfrm>
        </p:grpSpPr>
        <p:pic>
          <p:nvPicPr>
            <p:cNvPr id="52237" name="Picture 10" descr="Jim Woodring - Bumperill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200"/>
              <a:ext cx="2303" cy="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8" name="Text Box 11"/>
            <p:cNvSpPr txBox="1">
              <a:spLocks noChangeArrowheads="1"/>
            </p:cNvSpPr>
            <p:nvPr/>
          </p:nvSpPr>
          <p:spPr bwMode="auto">
            <a:xfrm>
              <a:off x="883" y="2755"/>
              <a:ext cx="1310" cy="17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100" dirty="0"/>
                <a:t>Jim Woodring - Bumperillo</a:t>
              </a:r>
            </a:p>
          </p:txBody>
        </p:sp>
      </p:grpSp>
      <p:grpSp>
        <p:nvGrpSpPr>
          <p:cNvPr id="52229" name="Group 19"/>
          <p:cNvGrpSpPr>
            <a:grpSpLocks/>
          </p:cNvGrpSpPr>
          <p:nvPr/>
        </p:nvGrpSpPr>
        <p:grpSpPr bwMode="auto">
          <a:xfrm>
            <a:off x="912813" y="4043363"/>
            <a:ext cx="2635250" cy="1957387"/>
            <a:chOff x="633" y="3024"/>
            <a:chExt cx="1825" cy="1398"/>
          </a:xfrm>
        </p:grpSpPr>
        <p:pic>
          <p:nvPicPr>
            <p:cNvPr id="52235" name="Picture 13" descr="Mark Ryden - 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 y="3024"/>
              <a:ext cx="1480" cy="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6" name="Text Box 14"/>
            <p:cNvSpPr txBox="1">
              <a:spLocks noChangeArrowheads="1"/>
            </p:cNvSpPr>
            <p:nvPr/>
          </p:nvSpPr>
          <p:spPr bwMode="auto">
            <a:xfrm>
              <a:off x="633" y="4243"/>
              <a:ext cx="1825" cy="17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100" dirty="0"/>
                <a:t>Mark Rayden – The Ecstasy of Cecelia</a:t>
              </a:r>
            </a:p>
          </p:txBody>
        </p:sp>
      </p:grpSp>
      <p:sp>
        <p:nvSpPr>
          <p:cNvPr id="52230" name="Rectangle 16"/>
          <p:cNvSpPr>
            <a:spLocks noGrp="1" noChangeArrowheads="1"/>
          </p:cNvSpPr>
          <p:nvPr>
            <p:ph type="title"/>
          </p:nvPr>
        </p:nvSpPr>
        <p:spPr>
          <a:xfrm>
            <a:off x="4433888" y="1219200"/>
            <a:ext cx="3878262" cy="1143000"/>
          </a:xfrm>
          <a:noFill/>
        </p:spPr>
        <p:txBody>
          <a:bodyPr lIns="92053" tIns="46028" rIns="92053" bIns="46028"/>
          <a:lstStyle/>
          <a:p>
            <a:pPr algn="r"/>
            <a:r>
              <a:rPr lang="en-US" sz="3200" dirty="0" smtClean="0"/>
              <a:t>Double Exposure: Adding Two Images</a:t>
            </a:r>
          </a:p>
        </p:txBody>
      </p:sp>
      <p:sp>
        <p:nvSpPr>
          <p:cNvPr id="52231" name="Text Box 18"/>
          <p:cNvSpPr txBox="1">
            <a:spLocks noChangeArrowheads="1"/>
          </p:cNvSpPr>
          <p:nvPr/>
        </p:nvSpPr>
        <p:spPr bwMode="auto">
          <a:xfrm>
            <a:off x="4978400" y="4716463"/>
            <a:ext cx="3357563" cy="250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100" dirty="0"/>
              <a:t>Rayden Woodring – The Ecstasy of Bumperillo (?)</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E60BBD76-5FD3-4BFA-91D9-7EBA4E53C34C}" type="slidenum">
              <a:rPr lang="en-US"/>
              <a:pPr>
                <a:defRPr/>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7"/>
          <p:cNvSpPr txBox="1">
            <a:spLocks noChangeArrowheads="1"/>
          </p:cNvSpPr>
          <p:nvPr/>
        </p:nvSpPr>
        <p:spPr bwMode="auto">
          <a:xfrm>
            <a:off x="484188" y="1738313"/>
            <a:ext cx="7710487" cy="42814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a:latin typeface="Courier New" pitchFamily="49" charset="0"/>
              </a:rPr>
              <a:t>&gt;&gt; cd 'D:\Classes\EECE253\Fall 2006\Graphics\matlab intro'</a:t>
            </a:r>
          </a:p>
          <a:p>
            <a:r>
              <a:rPr lang="en-US" sz="1200" dirty="0">
                <a:latin typeface="Courier New" pitchFamily="49" charset="0"/>
              </a:rPr>
              <a:t>&gt;&gt; JW = imread('Jim Woodring - Bumperillo.jpg','jpg');</a:t>
            </a:r>
          </a:p>
          <a:p>
            <a:r>
              <a:rPr lang="en-US" sz="1200" dirty="0">
                <a:latin typeface="Courier New" pitchFamily="49" charset="0"/>
              </a:rPr>
              <a:t>&gt;&gt; figure</a:t>
            </a:r>
          </a:p>
          <a:p>
            <a:r>
              <a:rPr lang="en-US" sz="1200" dirty="0">
                <a:latin typeface="Courier New" pitchFamily="49" charset="0"/>
              </a:rPr>
              <a:t>&gt;&gt; image(JW)</a:t>
            </a:r>
          </a:p>
          <a:p>
            <a:r>
              <a:rPr lang="en-US" sz="1200" dirty="0">
                <a:latin typeface="Courier New" pitchFamily="49" charset="0"/>
              </a:rPr>
              <a:t>&gt;&gt; truesize</a:t>
            </a:r>
          </a:p>
          <a:p>
            <a:r>
              <a:rPr lang="en-US" sz="1200" dirty="0">
                <a:latin typeface="Courier New" pitchFamily="49" charset="0"/>
              </a:rPr>
              <a:t>&gt;&gt; title('Bumperillo')</a:t>
            </a:r>
          </a:p>
          <a:p>
            <a:r>
              <a:rPr lang="en-US" sz="1200" dirty="0">
                <a:latin typeface="Courier New" pitchFamily="49" charset="0"/>
              </a:rPr>
              <a:t>&gt;&gt; xlabel('Jim Woodring')</a:t>
            </a:r>
          </a:p>
          <a:p>
            <a:r>
              <a:rPr lang="en-US" sz="1200" dirty="0">
                <a:latin typeface="Courier New" pitchFamily="49" charset="0"/>
              </a:rPr>
              <a:t>&gt;&gt; MR = imread('Mark Ryden - The Ecstasy of Cecelia.jpg','jpg');</a:t>
            </a:r>
          </a:p>
          <a:p>
            <a:r>
              <a:rPr lang="en-US" sz="1200" dirty="0">
                <a:latin typeface="Courier New" pitchFamily="49" charset="0"/>
              </a:rPr>
              <a:t>&gt;&gt; figure</a:t>
            </a:r>
          </a:p>
          <a:p>
            <a:r>
              <a:rPr lang="en-US" sz="1200" dirty="0">
                <a:latin typeface="Courier New" pitchFamily="49" charset="0"/>
              </a:rPr>
              <a:t>&gt;&gt; image(MR)</a:t>
            </a:r>
          </a:p>
          <a:p>
            <a:r>
              <a:rPr lang="en-US" sz="1200" dirty="0">
                <a:latin typeface="Courier New" pitchFamily="49" charset="0"/>
              </a:rPr>
              <a:t>&gt;&gt; truesize</a:t>
            </a:r>
          </a:p>
          <a:p>
            <a:r>
              <a:rPr lang="en-US" sz="1200" dirty="0">
                <a:latin typeface="Courier New" pitchFamily="49" charset="0"/>
              </a:rPr>
              <a:t>&gt;&gt; title('The Ecstasy of Cecelia')</a:t>
            </a:r>
          </a:p>
          <a:p>
            <a:r>
              <a:rPr lang="en-US" sz="1200" dirty="0">
                <a:latin typeface="Courier New" pitchFamily="49" charset="0"/>
              </a:rPr>
              <a:t>&gt;&gt; xlabel('Mark Ryden')</a:t>
            </a:r>
          </a:p>
          <a:p>
            <a:r>
              <a:rPr lang="en-US" sz="1200" dirty="0">
                <a:latin typeface="Courier New" pitchFamily="49" charset="0"/>
              </a:rPr>
              <a:t>&gt;&gt; [RMR,CMR,DMR] = size(MR);</a:t>
            </a:r>
          </a:p>
          <a:p>
            <a:r>
              <a:rPr lang="en-US" sz="1200" dirty="0">
                <a:latin typeface="Courier New" pitchFamily="49" charset="0"/>
              </a:rPr>
              <a:t>&gt;&gt; [RJW,CJW,DJW] = size(JW);</a:t>
            </a:r>
          </a:p>
          <a:p>
            <a:r>
              <a:rPr lang="en-US" sz="1200" dirty="0">
                <a:latin typeface="Courier New" pitchFamily="49" charset="0"/>
              </a:rPr>
              <a:t>&gt;&gt; rb = round((RJW-RMR)/2);</a:t>
            </a:r>
          </a:p>
          <a:p>
            <a:r>
              <a:rPr lang="en-US" sz="1200" dirty="0">
                <a:latin typeface="Courier New" pitchFamily="49" charset="0"/>
              </a:rPr>
              <a:t>&gt;&gt; cb = round((CJW-CMR)/2);</a:t>
            </a:r>
          </a:p>
          <a:p>
            <a:r>
              <a:rPr lang="en-US" sz="1200" dirty="0">
                <a:latin typeface="Courier New" pitchFamily="49" charset="0"/>
              </a:rPr>
              <a:t>&gt;&gt; JWplusMR = uint8((double(JW(rb:(rb+RMR-1),cb:(cb+CMR-1),:))+double(MR))/2);</a:t>
            </a:r>
          </a:p>
          <a:p>
            <a:r>
              <a:rPr lang="en-US" sz="1200" dirty="0">
                <a:latin typeface="Courier New" pitchFamily="49" charset="0"/>
              </a:rPr>
              <a:t>&gt;&gt; figure</a:t>
            </a:r>
          </a:p>
          <a:p>
            <a:r>
              <a:rPr lang="en-US" sz="1200" dirty="0">
                <a:latin typeface="Courier New" pitchFamily="49" charset="0"/>
              </a:rPr>
              <a:t>&gt;&gt; image(JWplusMR)</a:t>
            </a:r>
          </a:p>
          <a:p>
            <a:r>
              <a:rPr lang="en-US" sz="1200" dirty="0">
                <a:latin typeface="Courier New" pitchFamily="49" charset="0"/>
              </a:rPr>
              <a:t>&gt;&gt; truesize</a:t>
            </a:r>
          </a:p>
          <a:p>
            <a:r>
              <a:rPr lang="en-US" sz="1200" dirty="0">
                <a:latin typeface="Courier New" pitchFamily="49" charset="0"/>
              </a:rPr>
              <a:t>&gt;&gt; title('The Ecstasy of Bumperillo')</a:t>
            </a:r>
          </a:p>
          <a:p>
            <a:r>
              <a:rPr lang="en-US" sz="1200" dirty="0">
                <a:latin typeface="Courier New" pitchFamily="49" charset="0"/>
              </a:rPr>
              <a:t>&gt;&gt; xlabel('Jim Woodring + Mark Ryden')</a:t>
            </a:r>
          </a:p>
        </p:txBody>
      </p:sp>
      <p:sp>
        <p:nvSpPr>
          <p:cNvPr id="53251" name="Rectangle 4"/>
          <p:cNvSpPr>
            <a:spLocks noGrp="1" noChangeArrowheads="1"/>
          </p:cNvSpPr>
          <p:nvPr>
            <p:ph type="title"/>
          </p:nvPr>
        </p:nvSpPr>
        <p:spPr>
          <a:xfrm>
            <a:off x="484188" y="1008063"/>
            <a:ext cx="7827962" cy="673100"/>
          </a:xfrm>
          <a:noFill/>
        </p:spPr>
        <p:txBody>
          <a:bodyPr lIns="92053" tIns="46028" rIns="92053" bIns="46028"/>
          <a:lstStyle/>
          <a:p>
            <a:r>
              <a:rPr lang="en-US" sz="3300" dirty="0" smtClean="0"/>
              <a:t>Double Exposure: Adding Two Images</a:t>
            </a:r>
          </a:p>
        </p:txBody>
      </p:sp>
      <p:sp>
        <p:nvSpPr>
          <p:cNvPr id="53252" name="Text Box 8"/>
          <p:cNvSpPr txBox="1">
            <a:spLocks noChangeArrowheads="1"/>
          </p:cNvSpPr>
          <p:nvPr/>
        </p:nvSpPr>
        <p:spPr bwMode="auto">
          <a:xfrm>
            <a:off x="7273925" y="1816100"/>
            <a:ext cx="1246188" cy="47942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Example Matlab Code</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C58CAABA-8756-4399-BDE2-2A77A53EAA1D}" type="slidenum">
              <a:rPr lang="en-US"/>
              <a:pPr>
                <a:defRPr/>
              </a:pPr>
              <a:t>71</a:t>
            </a:fld>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84188" y="1008063"/>
            <a:ext cx="7827962" cy="673100"/>
          </a:xfrm>
          <a:noFill/>
        </p:spPr>
        <p:txBody>
          <a:bodyPr lIns="92053" tIns="46028" rIns="92053" bIns="46028"/>
          <a:lstStyle/>
          <a:p>
            <a:r>
              <a:rPr lang="en-US" sz="3300" dirty="0" smtClean="0"/>
              <a:t>Double Exposure: Adding Two Images</a:t>
            </a:r>
          </a:p>
        </p:txBody>
      </p:sp>
      <p:sp>
        <p:nvSpPr>
          <p:cNvPr id="54275" name="Text Box 3"/>
          <p:cNvSpPr txBox="1">
            <a:spLocks noChangeArrowheads="1"/>
          </p:cNvSpPr>
          <p:nvPr/>
        </p:nvSpPr>
        <p:spPr bwMode="auto">
          <a:xfrm>
            <a:off x="484188" y="1738313"/>
            <a:ext cx="7710487" cy="42814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a:latin typeface="Courier New" pitchFamily="49" charset="0"/>
              </a:rPr>
              <a:t>&gt;&gt; cd 'D:\Classes\EECE253\Fall 2006\Graphics\matlab intro'</a:t>
            </a:r>
          </a:p>
          <a:p>
            <a:r>
              <a:rPr lang="en-US" sz="1200" dirty="0">
                <a:latin typeface="Courier New" pitchFamily="49" charset="0"/>
              </a:rPr>
              <a:t>&gt;&gt; JW = imread('Jim Woodring - Bumperillo.jpg','jpg');</a:t>
            </a:r>
          </a:p>
          <a:p>
            <a:r>
              <a:rPr lang="en-US" sz="1200" dirty="0">
                <a:latin typeface="Courier New" pitchFamily="49" charset="0"/>
              </a:rPr>
              <a:t>&gt;&gt; figure</a:t>
            </a:r>
          </a:p>
          <a:p>
            <a:r>
              <a:rPr lang="en-US" sz="1200" dirty="0">
                <a:latin typeface="Courier New" pitchFamily="49" charset="0"/>
              </a:rPr>
              <a:t>&gt;&gt; image(JW)</a:t>
            </a:r>
          </a:p>
          <a:p>
            <a:r>
              <a:rPr lang="en-US" sz="1200" dirty="0">
                <a:latin typeface="Courier New" pitchFamily="49" charset="0"/>
              </a:rPr>
              <a:t>&gt;&gt; truesize</a:t>
            </a:r>
          </a:p>
          <a:p>
            <a:r>
              <a:rPr lang="en-US" sz="1200" dirty="0">
                <a:latin typeface="Courier New" pitchFamily="49" charset="0"/>
              </a:rPr>
              <a:t>&gt;&gt; title('Bumperillo')</a:t>
            </a:r>
          </a:p>
          <a:p>
            <a:r>
              <a:rPr lang="en-US" sz="1200" dirty="0">
                <a:latin typeface="Courier New" pitchFamily="49" charset="0"/>
              </a:rPr>
              <a:t>&gt;&gt; xlabel('Jim Woodring')</a:t>
            </a:r>
          </a:p>
          <a:p>
            <a:r>
              <a:rPr lang="en-US" sz="1200" dirty="0">
                <a:latin typeface="Courier New" pitchFamily="49" charset="0"/>
              </a:rPr>
              <a:t>&gt;&gt; MR = imread('Mark Ryden - The Ecstasy of Cecelia.jpg','jpg');</a:t>
            </a:r>
          </a:p>
          <a:p>
            <a:r>
              <a:rPr lang="en-US" sz="1200" dirty="0">
                <a:latin typeface="Courier New" pitchFamily="49" charset="0"/>
              </a:rPr>
              <a:t>&gt;&gt; figure</a:t>
            </a:r>
          </a:p>
          <a:p>
            <a:r>
              <a:rPr lang="en-US" sz="1200" dirty="0">
                <a:latin typeface="Courier New" pitchFamily="49" charset="0"/>
              </a:rPr>
              <a:t>&gt;&gt; image(MR)</a:t>
            </a:r>
          </a:p>
          <a:p>
            <a:r>
              <a:rPr lang="en-US" sz="1200" dirty="0">
                <a:latin typeface="Courier New" pitchFamily="49" charset="0"/>
              </a:rPr>
              <a:t>&gt;&gt; truesize</a:t>
            </a:r>
          </a:p>
          <a:p>
            <a:r>
              <a:rPr lang="en-US" sz="1200" dirty="0">
                <a:latin typeface="Courier New" pitchFamily="49" charset="0"/>
              </a:rPr>
              <a:t>&gt;&gt; title('The Ecstasy of Cecelia')</a:t>
            </a:r>
          </a:p>
          <a:p>
            <a:r>
              <a:rPr lang="en-US" sz="1200" dirty="0">
                <a:latin typeface="Courier New" pitchFamily="49" charset="0"/>
              </a:rPr>
              <a:t>&gt;&gt; xlabel('Mark Ryden')</a:t>
            </a:r>
          </a:p>
          <a:p>
            <a:r>
              <a:rPr lang="en-US" sz="1200" dirty="0">
                <a:latin typeface="Courier New" pitchFamily="49" charset="0"/>
              </a:rPr>
              <a:t>&gt;&gt; [RMR,CMR,DMR] = size(MR);</a:t>
            </a:r>
          </a:p>
          <a:p>
            <a:r>
              <a:rPr lang="en-US" sz="1200" dirty="0">
                <a:latin typeface="Courier New" pitchFamily="49" charset="0"/>
              </a:rPr>
              <a:t>&gt;&gt; [RJW,CJW,DJW] = size(JW);</a:t>
            </a:r>
          </a:p>
          <a:p>
            <a:r>
              <a:rPr lang="en-US" sz="1200" dirty="0">
                <a:latin typeface="Courier New" pitchFamily="49" charset="0"/>
              </a:rPr>
              <a:t>&gt;&gt; rb = round((RJW-RMR)/2);</a:t>
            </a:r>
          </a:p>
          <a:p>
            <a:r>
              <a:rPr lang="en-US" sz="1200" dirty="0">
                <a:latin typeface="Courier New" pitchFamily="49" charset="0"/>
              </a:rPr>
              <a:t>&gt;&gt; cb = round((CJW-CMR)/2);</a:t>
            </a:r>
          </a:p>
          <a:p>
            <a:r>
              <a:rPr lang="en-US" sz="1200" dirty="0">
                <a:latin typeface="Courier New" pitchFamily="49" charset="0"/>
              </a:rPr>
              <a:t>&gt;&gt; JWplusMR = uint8((double(JW(rb:(rb+RMR-1),cb:(cb+CMR-1),:))+double(MR))/2);</a:t>
            </a:r>
          </a:p>
          <a:p>
            <a:r>
              <a:rPr lang="en-US" sz="1200" dirty="0">
                <a:latin typeface="Courier New" pitchFamily="49" charset="0"/>
              </a:rPr>
              <a:t>&gt;&gt; figure</a:t>
            </a:r>
          </a:p>
          <a:p>
            <a:r>
              <a:rPr lang="en-US" sz="1200" dirty="0">
                <a:latin typeface="Courier New" pitchFamily="49" charset="0"/>
              </a:rPr>
              <a:t>&gt;&gt; image(JWplusMR)</a:t>
            </a:r>
          </a:p>
          <a:p>
            <a:r>
              <a:rPr lang="en-US" sz="1200" dirty="0">
                <a:latin typeface="Courier New" pitchFamily="49" charset="0"/>
              </a:rPr>
              <a:t>&gt;&gt; truesize</a:t>
            </a:r>
          </a:p>
          <a:p>
            <a:r>
              <a:rPr lang="en-US" sz="1200" dirty="0">
                <a:latin typeface="Courier New" pitchFamily="49" charset="0"/>
              </a:rPr>
              <a:t>&gt;&gt; title('The Ecstasy of Bumperillo')</a:t>
            </a:r>
          </a:p>
          <a:p>
            <a:r>
              <a:rPr lang="en-US" sz="1200" dirty="0">
                <a:latin typeface="Courier New" pitchFamily="49" charset="0"/>
              </a:rPr>
              <a:t>&gt;&gt; xlabel('Jim Woodring + Mark Ryden')</a:t>
            </a:r>
          </a:p>
        </p:txBody>
      </p:sp>
      <p:sp>
        <p:nvSpPr>
          <p:cNvPr id="54276" name="Text Box 4"/>
          <p:cNvSpPr txBox="1">
            <a:spLocks noChangeArrowheads="1"/>
          </p:cNvSpPr>
          <p:nvPr/>
        </p:nvSpPr>
        <p:spPr bwMode="auto">
          <a:xfrm>
            <a:off x="7273925" y="1816100"/>
            <a:ext cx="1246188" cy="47942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Example Matlab Code</a:t>
            </a:r>
          </a:p>
        </p:txBody>
      </p:sp>
      <p:sp>
        <p:nvSpPr>
          <p:cNvPr id="54277" name="Rectangle 6"/>
          <p:cNvSpPr>
            <a:spLocks noChangeArrowheads="1"/>
          </p:cNvSpPr>
          <p:nvPr/>
        </p:nvSpPr>
        <p:spPr bwMode="auto">
          <a:xfrm>
            <a:off x="3124200" y="4808538"/>
            <a:ext cx="3048000" cy="33655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grpSp>
        <p:nvGrpSpPr>
          <p:cNvPr id="54278" name="Group 8"/>
          <p:cNvGrpSpPr>
            <a:grpSpLocks/>
          </p:cNvGrpSpPr>
          <p:nvPr/>
        </p:nvGrpSpPr>
        <p:grpSpPr bwMode="auto">
          <a:xfrm>
            <a:off x="3948113" y="3967163"/>
            <a:ext cx="3671887" cy="855662"/>
            <a:chOff x="2736" y="2832"/>
            <a:chExt cx="2544" cy="611"/>
          </a:xfrm>
        </p:grpSpPr>
        <p:sp>
          <p:nvSpPr>
            <p:cNvPr id="54282" name="Text Box 5"/>
            <p:cNvSpPr txBox="1">
              <a:spLocks noChangeArrowheads="1"/>
            </p:cNvSpPr>
            <p:nvPr/>
          </p:nvSpPr>
          <p:spPr bwMode="auto">
            <a:xfrm>
              <a:off x="2736" y="2832"/>
              <a:ext cx="2544" cy="342"/>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Cut a section out of the middle of the larger image the same size as the smaller image.</a:t>
              </a:r>
            </a:p>
          </p:txBody>
        </p:sp>
        <p:sp>
          <p:nvSpPr>
            <p:cNvPr id="54283" name="AutoShape 7"/>
            <p:cNvSpPr>
              <a:spLocks noChangeArrowheads="1"/>
            </p:cNvSpPr>
            <p:nvPr/>
          </p:nvSpPr>
          <p:spPr bwMode="auto">
            <a:xfrm>
              <a:off x="3312" y="3155"/>
              <a:ext cx="144" cy="288"/>
            </a:xfrm>
            <a:prstGeom prst="downArrow">
              <a:avLst>
                <a:gd name="adj1" fmla="val 50000"/>
                <a:gd name="adj2" fmla="val 50000"/>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p>
              <a:endParaRPr lang="en-US" dirty="0"/>
            </a:p>
          </p:txBody>
        </p:sp>
      </p:gr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56B09B2C-DFCB-48D1-8DF5-BE392E972B5E}" type="slidenum">
              <a:rPr lang="en-US"/>
              <a:pPr>
                <a:defRPr/>
              </a:pPr>
              <a:t>72</a:t>
            </a:fld>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3"/>
          <p:cNvSpPr txBox="1">
            <a:spLocks noChangeArrowheads="1"/>
          </p:cNvSpPr>
          <p:nvPr/>
        </p:nvSpPr>
        <p:spPr bwMode="auto">
          <a:xfrm>
            <a:off x="484188" y="1738313"/>
            <a:ext cx="7710487" cy="42814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a:latin typeface="Courier New" pitchFamily="49" charset="0"/>
              </a:rPr>
              <a:t>&gt;&gt; cd 'D:\Classes\EECE253\Fall 2006\Graphics\matlab intro'</a:t>
            </a:r>
          </a:p>
          <a:p>
            <a:r>
              <a:rPr lang="en-US" sz="1200" dirty="0">
                <a:latin typeface="Courier New" pitchFamily="49" charset="0"/>
              </a:rPr>
              <a:t>&gt;&gt; JW = imread('Jim Woodring - Bumperillo.jpg','jpg');</a:t>
            </a:r>
          </a:p>
          <a:p>
            <a:r>
              <a:rPr lang="en-US" sz="1200" dirty="0">
                <a:latin typeface="Courier New" pitchFamily="49" charset="0"/>
              </a:rPr>
              <a:t>&gt;&gt; figure</a:t>
            </a:r>
          </a:p>
          <a:p>
            <a:r>
              <a:rPr lang="en-US" sz="1200" dirty="0">
                <a:latin typeface="Courier New" pitchFamily="49" charset="0"/>
              </a:rPr>
              <a:t>&gt;&gt; image(JW)</a:t>
            </a:r>
          </a:p>
          <a:p>
            <a:r>
              <a:rPr lang="en-US" sz="1200" dirty="0">
                <a:latin typeface="Courier New" pitchFamily="49" charset="0"/>
              </a:rPr>
              <a:t>&gt;&gt; truesize</a:t>
            </a:r>
          </a:p>
          <a:p>
            <a:r>
              <a:rPr lang="en-US" sz="1200" dirty="0">
                <a:latin typeface="Courier New" pitchFamily="49" charset="0"/>
              </a:rPr>
              <a:t>&gt;&gt; title('Bumperillo')</a:t>
            </a:r>
          </a:p>
          <a:p>
            <a:r>
              <a:rPr lang="en-US" sz="1200" dirty="0">
                <a:latin typeface="Courier New" pitchFamily="49" charset="0"/>
              </a:rPr>
              <a:t>&gt;&gt; xlabel('Jim Woodring')</a:t>
            </a:r>
          </a:p>
          <a:p>
            <a:r>
              <a:rPr lang="en-US" sz="1200" dirty="0">
                <a:latin typeface="Courier New" pitchFamily="49" charset="0"/>
              </a:rPr>
              <a:t>&gt;&gt; MR = imread('Mark Ryden - The Ecstasy of Cecelia.jpg','jpg');</a:t>
            </a:r>
          </a:p>
          <a:p>
            <a:r>
              <a:rPr lang="en-US" sz="1200" dirty="0">
                <a:latin typeface="Courier New" pitchFamily="49" charset="0"/>
              </a:rPr>
              <a:t>&gt;&gt; figure</a:t>
            </a:r>
          </a:p>
          <a:p>
            <a:r>
              <a:rPr lang="en-US" sz="1200" dirty="0">
                <a:latin typeface="Courier New" pitchFamily="49" charset="0"/>
              </a:rPr>
              <a:t>&gt;&gt; image(MR)</a:t>
            </a:r>
          </a:p>
          <a:p>
            <a:r>
              <a:rPr lang="en-US" sz="1200" dirty="0">
                <a:latin typeface="Courier New" pitchFamily="49" charset="0"/>
              </a:rPr>
              <a:t>&gt;&gt; truesize</a:t>
            </a:r>
          </a:p>
          <a:p>
            <a:r>
              <a:rPr lang="en-US" sz="1200" dirty="0">
                <a:latin typeface="Courier New" pitchFamily="49" charset="0"/>
              </a:rPr>
              <a:t>&gt;&gt; title('The Ecstasy of Cecelia')</a:t>
            </a:r>
          </a:p>
          <a:p>
            <a:r>
              <a:rPr lang="en-US" sz="1200" dirty="0">
                <a:latin typeface="Courier New" pitchFamily="49" charset="0"/>
              </a:rPr>
              <a:t>&gt;&gt; xlabel('Mark Ryden')</a:t>
            </a:r>
          </a:p>
          <a:p>
            <a:r>
              <a:rPr lang="en-US" sz="1200" dirty="0">
                <a:latin typeface="Courier New" pitchFamily="49" charset="0"/>
              </a:rPr>
              <a:t>&gt;&gt; [RMR,CMR,DMR] = size(MR);</a:t>
            </a:r>
          </a:p>
          <a:p>
            <a:r>
              <a:rPr lang="en-US" sz="1200" dirty="0">
                <a:latin typeface="Courier New" pitchFamily="49" charset="0"/>
              </a:rPr>
              <a:t>&gt;&gt; [RJW,CJW,DJW] = size(JW);</a:t>
            </a:r>
          </a:p>
          <a:p>
            <a:r>
              <a:rPr lang="en-US" sz="1200" dirty="0">
                <a:latin typeface="Courier New" pitchFamily="49" charset="0"/>
              </a:rPr>
              <a:t>&gt;&gt; rb = round((RJW-RMR)/2);</a:t>
            </a:r>
          </a:p>
          <a:p>
            <a:r>
              <a:rPr lang="en-US" sz="1200" dirty="0">
                <a:latin typeface="Courier New" pitchFamily="49" charset="0"/>
              </a:rPr>
              <a:t>&gt;&gt; cb = round((CJW-CMR)/2);</a:t>
            </a:r>
          </a:p>
          <a:p>
            <a:r>
              <a:rPr lang="en-US" sz="1200" dirty="0">
                <a:latin typeface="Courier New" pitchFamily="49" charset="0"/>
              </a:rPr>
              <a:t>&gt;&gt; JWplusMR = uint8((double(JW(rb:(rb+RMR-1),cb:(cb+CMR-1),:))+double(MR))/2);</a:t>
            </a:r>
          </a:p>
          <a:p>
            <a:r>
              <a:rPr lang="en-US" sz="1200" dirty="0">
                <a:latin typeface="Courier New" pitchFamily="49" charset="0"/>
              </a:rPr>
              <a:t>&gt;&gt; figure</a:t>
            </a:r>
          </a:p>
          <a:p>
            <a:r>
              <a:rPr lang="en-US" sz="1200" dirty="0">
                <a:latin typeface="Courier New" pitchFamily="49" charset="0"/>
              </a:rPr>
              <a:t>&gt;&gt; image(JWplusMR)</a:t>
            </a:r>
          </a:p>
          <a:p>
            <a:r>
              <a:rPr lang="en-US" sz="1200" dirty="0">
                <a:latin typeface="Courier New" pitchFamily="49" charset="0"/>
              </a:rPr>
              <a:t>&gt;&gt; truesize</a:t>
            </a:r>
          </a:p>
          <a:p>
            <a:r>
              <a:rPr lang="en-US" sz="1200" dirty="0">
                <a:latin typeface="Courier New" pitchFamily="49" charset="0"/>
              </a:rPr>
              <a:t>&gt;&gt; title('The Ecstasy of Bumperillo')</a:t>
            </a:r>
          </a:p>
          <a:p>
            <a:r>
              <a:rPr lang="en-US" sz="1200" dirty="0">
                <a:latin typeface="Courier New" pitchFamily="49" charset="0"/>
              </a:rPr>
              <a:t>&gt;&gt; xlabel('Jim Woodring + Mark Ryden')</a:t>
            </a:r>
          </a:p>
        </p:txBody>
      </p:sp>
      <p:sp>
        <p:nvSpPr>
          <p:cNvPr id="55299" name="Rectangle 2"/>
          <p:cNvSpPr>
            <a:spLocks noGrp="1" noChangeArrowheads="1"/>
          </p:cNvSpPr>
          <p:nvPr>
            <p:ph type="title"/>
          </p:nvPr>
        </p:nvSpPr>
        <p:spPr>
          <a:xfrm>
            <a:off x="484188" y="1008063"/>
            <a:ext cx="7827962" cy="673100"/>
          </a:xfrm>
          <a:noFill/>
        </p:spPr>
        <p:txBody>
          <a:bodyPr lIns="92053" tIns="46028" rIns="92053" bIns="46028"/>
          <a:lstStyle/>
          <a:p>
            <a:r>
              <a:rPr lang="en-US" sz="3300" dirty="0" smtClean="0"/>
              <a:t>Double Exposure: Adding Two Images</a:t>
            </a:r>
          </a:p>
        </p:txBody>
      </p:sp>
      <p:sp>
        <p:nvSpPr>
          <p:cNvPr id="55300" name="Text Box 4"/>
          <p:cNvSpPr txBox="1">
            <a:spLocks noChangeArrowheads="1"/>
          </p:cNvSpPr>
          <p:nvPr/>
        </p:nvSpPr>
        <p:spPr bwMode="auto">
          <a:xfrm>
            <a:off x="7273925" y="1816100"/>
            <a:ext cx="1246188" cy="47942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Example Matlab Code</a:t>
            </a:r>
          </a:p>
        </p:txBody>
      </p:sp>
      <p:sp>
        <p:nvSpPr>
          <p:cNvPr id="55301" name="Rectangle 11"/>
          <p:cNvSpPr>
            <a:spLocks noChangeArrowheads="1"/>
          </p:cNvSpPr>
          <p:nvPr/>
        </p:nvSpPr>
        <p:spPr bwMode="auto">
          <a:xfrm>
            <a:off x="2322513" y="4840288"/>
            <a:ext cx="5319712" cy="269875"/>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grpSp>
        <p:nvGrpSpPr>
          <p:cNvPr id="55302" name="Group 14"/>
          <p:cNvGrpSpPr>
            <a:grpSpLocks/>
          </p:cNvGrpSpPr>
          <p:nvPr/>
        </p:nvGrpSpPr>
        <p:grpSpPr bwMode="auto">
          <a:xfrm>
            <a:off x="4087813" y="3962400"/>
            <a:ext cx="3670300" cy="860425"/>
            <a:chOff x="2575" y="2496"/>
            <a:chExt cx="2312" cy="542"/>
          </a:xfrm>
        </p:grpSpPr>
        <p:sp>
          <p:nvSpPr>
            <p:cNvPr id="55306" name="Text Box 5"/>
            <p:cNvSpPr txBox="1">
              <a:spLocks noChangeArrowheads="1"/>
            </p:cNvSpPr>
            <p:nvPr/>
          </p:nvSpPr>
          <p:spPr bwMode="auto">
            <a:xfrm>
              <a:off x="2575" y="2496"/>
              <a:ext cx="2312" cy="302"/>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Note that the images are averaged, pixelwise.</a:t>
              </a:r>
            </a:p>
          </p:txBody>
        </p:sp>
        <p:sp>
          <p:nvSpPr>
            <p:cNvPr id="55307" name="AutoShape 6"/>
            <p:cNvSpPr>
              <a:spLocks noChangeArrowheads="1"/>
            </p:cNvSpPr>
            <p:nvPr/>
          </p:nvSpPr>
          <p:spPr bwMode="auto">
            <a:xfrm>
              <a:off x="3666" y="2784"/>
              <a:ext cx="130" cy="254"/>
            </a:xfrm>
            <a:prstGeom prst="downArrow">
              <a:avLst>
                <a:gd name="adj1" fmla="val 50000"/>
                <a:gd name="adj2" fmla="val 48846"/>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p>
              <a:endParaRPr lang="en-US" dirty="0"/>
            </a:p>
          </p:txBody>
        </p:sp>
      </p:gr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193984FC-9D36-4CBC-9A64-ACBA17739540}" type="slidenum">
              <a:rPr lang="en-US"/>
              <a:pPr>
                <a:defRPr/>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4"/>
          <p:cNvSpPr txBox="1">
            <a:spLocks noChangeArrowheads="1"/>
          </p:cNvSpPr>
          <p:nvPr/>
        </p:nvSpPr>
        <p:spPr bwMode="auto">
          <a:xfrm>
            <a:off x="484188" y="1738313"/>
            <a:ext cx="7710487" cy="42814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a:latin typeface="Courier New" pitchFamily="49" charset="0"/>
              </a:rPr>
              <a:t>&gt;&gt; cd 'D:\Classes\EECE253\Fall 2006\Graphics\matlab intro'</a:t>
            </a:r>
          </a:p>
          <a:p>
            <a:r>
              <a:rPr lang="en-US" sz="1200" dirty="0">
                <a:latin typeface="Courier New" pitchFamily="49" charset="0"/>
              </a:rPr>
              <a:t>&gt;&gt; JW = imread('Jim Woodring - Bumperillo.jpg','jpg');</a:t>
            </a:r>
          </a:p>
          <a:p>
            <a:r>
              <a:rPr lang="en-US" sz="1200" dirty="0">
                <a:latin typeface="Courier New" pitchFamily="49" charset="0"/>
              </a:rPr>
              <a:t>&gt;&gt; figure</a:t>
            </a:r>
          </a:p>
          <a:p>
            <a:r>
              <a:rPr lang="en-US" sz="1200" dirty="0">
                <a:latin typeface="Courier New" pitchFamily="49" charset="0"/>
              </a:rPr>
              <a:t>&gt;&gt; image(JW)</a:t>
            </a:r>
          </a:p>
          <a:p>
            <a:r>
              <a:rPr lang="en-US" sz="1200" dirty="0">
                <a:latin typeface="Courier New" pitchFamily="49" charset="0"/>
              </a:rPr>
              <a:t>&gt;&gt; truesize</a:t>
            </a:r>
          </a:p>
          <a:p>
            <a:r>
              <a:rPr lang="en-US" sz="1200" dirty="0">
                <a:latin typeface="Courier New" pitchFamily="49" charset="0"/>
              </a:rPr>
              <a:t>&gt;&gt; title('Bumperillo')</a:t>
            </a:r>
          </a:p>
          <a:p>
            <a:r>
              <a:rPr lang="en-US" sz="1200" dirty="0">
                <a:latin typeface="Courier New" pitchFamily="49" charset="0"/>
              </a:rPr>
              <a:t>&gt;&gt; xlabel('Jim Woodring')</a:t>
            </a:r>
          </a:p>
          <a:p>
            <a:r>
              <a:rPr lang="en-US" sz="1200" dirty="0">
                <a:latin typeface="Courier New" pitchFamily="49" charset="0"/>
              </a:rPr>
              <a:t>&gt;&gt; MR = imread('Mark Ryden - The Ecstasy of Cecelia.jpg','jpg');</a:t>
            </a:r>
          </a:p>
          <a:p>
            <a:r>
              <a:rPr lang="en-US" sz="1200" dirty="0">
                <a:latin typeface="Courier New" pitchFamily="49" charset="0"/>
              </a:rPr>
              <a:t>&gt;&gt; figure</a:t>
            </a:r>
          </a:p>
          <a:p>
            <a:r>
              <a:rPr lang="en-US" sz="1200" dirty="0">
                <a:latin typeface="Courier New" pitchFamily="49" charset="0"/>
              </a:rPr>
              <a:t>&gt;&gt; image(MR)</a:t>
            </a:r>
          </a:p>
          <a:p>
            <a:r>
              <a:rPr lang="en-US" sz="1200" dirty="0">
                <a:latin typeface="Courier New" pitchFamily="49" charset="0"/>
              </a:rPr>
              <a:t>&gt;&gt; truesize</a:t>
            </a:r>
          </a:p>
          <a:p>
            <a:r>
              <a:rPr lang="en-US" sz="1200" dirty="0">
                <a:latin typeface="Courier New" pitchFamily="49" charset="0"/>
              </a:rPr>
              <a:t>&gt;&gt; title('The Ecstasy of Cecelia')</a:t>
            </a:r>
          </a:p>
          <a:p>
            <a:r>
              <a:rPr lang="en-US" sz="1200" dirty="0">
                <a:latin typeface="Courier New" pitchFamily="49" charset="0"/>
              </a:rPr>
              <a:t>&gt;&gt; xlabel('Mark Ryden')</a:t>
            </a:r>
          </a:p>
          <a:p>
            <a:r>
              <a:rPr lang="en-US" sz="1200" dirty="0">
                <a:latin typeface="Courier New" pitchFamily="49" charset="0"/>
              </a:rPr>
              <a:t>&gt;&gt; [RMR,CMR,DMR] = size(MR);</a:t>
            </a:r>
          </a:p>
          <a:p>
            <a:r>
              <a:rPr lang="en-US" sz="1200" dirty="0">
                <a:latin typeface="Courier New" pitchFamily="49" charset="0"/>
              </a:rPr>
              <a:t>&gt;&gt; [RJW,CJW,DJW] = size(JW);</a:t>
            </a:r>
          </a:p>
          <a:p>
            <a:r>
              <a:rPr lang="en-US" sz="1200" dirty="0">
                <a:latin typeface="Courier New" pitchFamily="49" charset="0"/>
              </a:rPr>
              <a:t>&gt;&gt; rb = round((RJW-RMR)/2);</a:t>
            </a:r>
          </a:p>
          <a:p>
            <a:r>
              <a:rPr lang="en-US" sz="1200" dirty="0">
                <a:latin typeface="Courier New" pitchFamily="49" charset="0"/>
              </a:rPr>
              <a:t>&gt;&gt; cb = round((CJW-CMR)/2);</a:t>
            </a:r>
          </a:p>
          <a:p>
            <a:r>
              <a:rPr lang="en-US" sz="1200" dirty="0">
                <a:latin typeface="Courier New" pitchFamily="49" charset="0"/>
              </a:rPr>
              <a:t>&gt;&gt; JWplusMR = uint8((double(JW(rb:(rb+RMR-1),cb:(cb+CMR-1),:))+double(MR))/2);</a:t>
            </a:r>
          </a:p>
          <a:p>
            <a:r>
              <a:rPr lang="en-US" sz="1200" dirty="0">
                <a:latin typeface="Courier New" pitchFamily="49" charset="0"/>
              </a:rPr>
              <a:t>&gt;&gt; figure</a:t>
            </a:r>
          </a:p>
          <a:p>
            <a:r>
              <a:rPr lang="en-US" sz="1200" dirty="0">
                <a:latin typeface="Courier New" pitchFamily="49" charset="0"/>
              </a:rPr>
              <a:t>&gt;&gt; image(JWplusMR)</a:t>
            </a:r>
          </a:p>
          <a:p>
            <a:r>
              <a:rPr lang="en-US" sz="1200" dirty="0">
                <a:latin typeface="Courier New" pitchFamily="49" charset="0"/>
              </a:rPr>
              <a:t>&gt;&gt; truesize</a:t>
            </a:r>
          </a:p>
          <a:p>
            <a:r>
              <a:rPr lang="en-US" sz="1200" dirty="0">
                <a:latin typeface="Courier New" pitchFamily="49" charset="0"/>
              </a:rPr>
              <a:t>&gt;&gt; title('The Ecstasy of Bumperillo')</a:t>
            </a:r>
          </a:p>
          <a:p>
            <a:r>
              <a:rPr lang="en-US" sz="1200" dirty="0">
                <a:latin typeface="Courier New" pitchFamily="49" charset="0"/>
              </a:rPr>
              <a:t>&gt;&gt; xlabel('Jim Woodring + Mark Ryden')</a:t>
            </a:r>
          </a:p>
        </p:txBody>
      </p:sp>
      <p:sp>
        <p:nvSpPr>
          <p:cNvPr id="56323" name="Rectangle 2"/>
          <p:cNvSpPr>
            <a:spLocks noGrp="1" noChangeArrowheads="1"/>
          </p:cNvSpPr>
          <p:nvPr>
            <p:ph type="title"/>
          </p:nvPr>
        </p:nvSpPr>
        <p:spPr>
          <a:xfrm>
            <a:off x="484188" y="1008063"/>
            <a:ext cx="7827962" cy="673100"/>
          </a:xfrm>
          <a:noFill/>
        </p:spPr>
        <p:txBody>
          <a:bodyPr lIns="92053" tIns="46028" rIns="92053" bIns="46028"/>
          <a:lstStyle/>
          <a:p>
            <a:r>
              <a:rPr lang="en-US" sz="3300" dirty="0" smtClean="0"/>
              <a:t>Double Exposure: Adding Two Images</a:t>
            </a:r>
          </a:p>
        </p:txBody>
      </p:sp>
      <p:sp>
        <p:nvSpPr>
          <p:cNvPr id="56324" name="Text Box 4"/>
          <p:cNvSpPr txBox="1">
            <a:spLocks noChangeArrowheads="1"/>
          </p:cNvSpPr>
          <p:nvPr/>
        </p:nvSpPr>
        <p:spPr bwMode="auto">
          <a:xfrm>
            <a:off x="7273925" y="1816100"/>
            <a:ext cx="1246188" cy="47942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Example Matlab Code</a:t>
            </a:r>
          </a:p>
        </p:txBody>
      </p:sp>
      <p:sp>
        <p:nvSpPr>
          <p:cNvPr id="56325" name="Text Box 7"/>
          <p:cNvSpPr txBox="1">
            <a:spLocks noChangeArrowheads="1"/>
          </p:cNvSpPr>
          <p:nvPr/>
        </p:nvSpPr>
        <p:spPr bwMode="auto">
          <a:xfrm>
            <a:off x="3338513" y="5176838"/>
            <a:ext cx="2632075" cy="47942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dirty="0"/>
              <a:t>Note the data class conversions.</a:t>
            </a:r>
          </a:p>
        </p:txBody>
      </p:sp>
      <p:sp>
        <p:nvSpPr>
          <p:cNvPr id="56326" name="Rectangle 11"/>
          <p:cNvSpPr>
            <a:spLocks noChangeArrowheads="1"/>
          </p:cNvSpPr>
          <p:nvPr/>
        </p:nvSpPr>
        <p:spPr bwMode="auto">
          <a:xfrm>
            <a:off x="2465388" y="4840288"/>
            <a:ext cx="687387" cy="269875"/>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56327" name="Rectangle 12"/>
          <p:cNvSpPr>
            <a:spLocks noChangeArrowheads="1"/>
          </p:cNvSpPr>
          <p:nvPr/>
        </p:nvSpPr>
        <p:spPr bwMode="auto">
          <a:xfrm>
            <a:off x="6323013" y="4840288"/>
            <a:ext cx="687387" cy="269875"/>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56328" name="Rectangle 13"/>
          <p:cNvSpPr>
            <a:spLocks noChangeArrowheads="1"/>
          </p:cNvSpPr>
          <p:nvPr/>
        </p:nvSpPr>
        <p:spPr bwMode="auto">
          <a:xfrm>
            <a:off x="1720850" y="4840288"/>
            <a:ext cx="685800" cy="269875"/>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56329" name="AutoShape 8"/>
          <p:cNvSpPr>
            <a:spLocks noChangeArrowheads="1"/>
          </p:cNvSpPr>
          <p:nvPr/>
        </p:nvSpPr>
        <p:spPr bwMode="auto">
          <a:xfrm rot="10800000">
            <a:off x="6530975" y="5041900"/>
            <a:ext cx="207963" cy="404813"/>
          </a:xfrm>
          <a:prstGeom prst="downArrow">
            <a:avLst>
              <a:gd name="adj1" fmla="val 50000"/>
              <a:gd name="adj2" fmla="val 48664"/>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p>
            <a:endParaRPr lang="en-US" dirty="0"/>
          </a:p>
        </p:txBody>
      </p:sp>
      <p:sp>
        <p:nvSpPr>
          <p:cNvPr id="56330" name="AutoShape 9"/>
          <p:cNvSpPr>
            <a:spLocks noChangeArrowheads="1"/>
          </p:cNvSpPr>
          <p:nvPr/>
        </p:nvSpPr>
        <p:spPr bwMode="auto">
          <a:xfrm rot="10800000">
            <a:off x="2644775" y="5041900"/>
            <a:ext cx="207963" cy="404813"/>
          </a:xfrm>
          <a:prstGeom prst="downArrow">
            <a:avLst>
              <a:gd name="adj1" fmla="val 50000"/>
              <a:gd name="adj2" fmla="val 48664"/>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p>
            <a:endParaRPr lang="en-US" dirty="0"/>
          </a:p>
        </p:txBody>
      </p:sp>
      <p:sp>
        <p:nvSpPr>
          <p:cNvPr id="56331" name="AutoShape 10"/>
          <p:cNvSpPr>
            <a:spLocks noChangeArrowheads="1"/>
          </p:cNvSpPr>
          <p:nvPr/>
        </p:nvSpPr>
        <p:spPr bwMode="auto">
          <a:xfrm rot="10800000">
            <a:off x="1952625" y="5029200"/>
            <a:ext cx="207963" cy="201613"/>
          </a:xfrm>
          <a:prstGeom prst="downArrow">
            <a:avLst>
              <a:gd name="adj1" fmla="val 50000"/>
              <a:gd name="adj2" fmla="val 25000"/>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E1D72D87-E543-4D81-9F67-DD7DD31594C0}" type="slidenum">
              <a:rPr lang="en-US"/>
              <a:pPr>
                <a:defRPr/>
              </a:pPr>
              <a:t>74</a:t>
            </a:fld>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1" descr="JWxM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813" y="2968625"/>
            <a:ext cx="2143125"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7"/>
          <p:cNvSpPr>
            <a:spLocks noGrp="1" noChangeArrowheads="1"/>
          </p:cNvSpPr>
          <p:nvPr>
            <p:ph type="title"/>
          </p:nvPr>
        </p:nvSpPr>
        <p:spPr>
          <a:xfrm>
            <a:off x="4038600" y="1219200"/>
            <a:ext cx="4481513" cy="1143000"/>
          </a:xfrm>
        </p:spPr>
        <p:txBody>
          <a:bodyPr/>
          <a:lstStyle/>
          <a:p>
            <a:pPr algn="r"/>
            <a:r>
              <a:rPr lang="en-US" sz="3200" dirty="0" smtClean="0"/>
              <a:t>Intensity Masking: Multiplying Two Images</a:t>
            </a:r>
          </a:p>
        </p:txBody>
      </p:sp>
      <p:grpSp>
        <p:nvGrpSpPr>
          <p:cNvPr id="57348" name="Group 20"/>
          <p:cNvGrpSpPr>
            <a:grpSpLocks/>
          </p:cNvGrpSpPr>
          <p:nvPr/>
        </p:nvGrpSpPr>
        <p:grpSpPr bwMode="auto">
          <a:xfrm>
            <a:off x="3255963" y="2833688"/>
            <a:ext cx="2424112" cy="2016125"/>
            <a:chOff x="2256" y="2160"/>
            <a:chExt cx="1680" cy="1440"/>
          </a:xfrm>
        </p:grpSpPr>
        <p:sp>
          <p:nvSpPr>
            <p:cNvPr id="57359" name="AutoShape 21"/>
            <p:cNvSpPr>
              <a:spLocks noChangeArrowheads="1"/>
            </p:cNvSpPr>
            <p:nvPr/>
          </p:nvSpPr>
          <p:spPr bwMode="auto">
            <a:xfrm>
              <a:off x="3120" y="2783"/>
              <a:ext cx="816" cy="192"/>
            </a:xfrm>
            <a:prstGeom prst="rightArrow">
              <a:avLst>
                <a:gd name="adj1" fmla="val 50000"/>
                <a:gd name="adj2" fmla="val 106250"/>
              </a:avLst>
            </a:prstGeom>
            <a:solidFill>
              <a:srgbClr val="C0C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57360" name="AutoShape 22"/>
            <p:cNvSpPr>
              <a:spLocks noChangeArrowheads="1"/>
            </p:cNvSpPr>
            <p:nvPr/>
          </p:nvSpPr>
          <p:spPr bwMode="auto">
            <a:xfrm>
              <a:off x="2956" y="2759"/>
              <a:ext cx="240" cy="240"/>
            </a:xfrm>
            <a:prstGeom prst="flowChartSummingJunction">
              <a:avLst/>
            </a:prstGeom>
            <a:solidFill>
              <a:srgbClr val="C0C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57361" name="AutoShape 23"/>
            <p:cNvSpPr>
              <a:spLocks noChangeArrowheads="1"/>
            </p:cNvSpPr>
            <p:nvPr/>
          </p:nvSpPr>
          <p:spPr bwMode="auto">
            <a:xfrm>
              <a:off x="2256" y="2976"/>
              <a:ext cx="1008" cy="6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9488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615" y="0"/>
                  </a:moveTo>
                  <a:lnTo>
                    <a:pt x="13629" y="6300"/>
                  </a:lnTo>
                  <a:lnTo>
                    <a:pt x="16715" y="6300"/>
                  </a:lnTo>
                  <a:lnTo>
                    <a:pt x="16715" y="19501"/>
                  </a:lnTo>
                  <a:lnTo>
                    <a:pt x="0" y="19501"/>
                  </a:lnTo>
                  <a:lnTo>
                    <a:pt x="0" y="21600"/>
                  </a:lnTo>
                  <a:lnTo>
                    <a:pt x="18514" y="21600"/>
                  </a:lnTo>
                  <a:lnTo>
                    <a:pt x="18514" y="6300"/>
                  </a:lnTo>
                  <a:lnTo>
                    <a:pt x="21600" y="6300"/>
                  </a:lnTo>
                  <a:lnTo>
                    <a:pt x="17615" y="0"/>
                  </a:lnTo>
                  <a:close/>
                </a:path>
              </a:pathLst>
            </a:custGeom>
            <a:solidFill>
              <a:srgbClr val="C0C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57362" name="AutoShape 24"/>
            <p:cNvSpPr>
              <a:spLocks noChangeArrowheads="1"/>
            </p:cNvSpPr>
            <p:nvPr/>
          </p:nvSpPr>
          <p:spPr bwMode="auto">
            <a:xfrm flipV="1">
              <a:off x="2256" y="2160"/>
              <a:ext cx="1008" cy="6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9488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615" y="0"/>
                  </a:moveTo>
                  <a:lnTo>
                    <a:pt x="13629" y="6300"/>
                  </a:lnTo>
                  <a:lnTo>
                    <a:pt x="16715" y="6300"/>
                  </a:lnTo>
                  <a:lnTo>
                    <a:pt x="16715" y="19501"/>
                  </a:lnTo>
                  <a:lnTo>
                    <a:pt x="0" y="19501"/>
                  </a:lnTo>
                  <a:lnTo>
                    <a:pt x="0" y="21600"/>
                  </a:lnTo>
                  <a:lnTo>
                    <a:pt x="18514" y="21600"/>
                  </a:lnTo>
                  <a:lnTo>
                    <a:pt x="18514" y="6300"/>
                  </a:lnTo>
                  <a:lnTo>
                    <a:pt x="21600" y="6300"/>
                  </a:lnTo>
                  <a:lnTo>
                    <a:pt x="17615" y="0"/>
                  </a:lnTo>
                  <a:close/>
                </a:path>
              </a:pathLst>
            </a:custGeom>
            <a:solidFill>
              <a:srgbClr val="C0C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grpSp>
      <p:grpSp>
        <p:nvGrpSpPr>
          <p:cNvPr id="57349" name="Group 25"/>
          <p:cNvGrpSpPr>
            <a:grpSpLocks/>
          </p:cNvGrpSpPr>
          <p:nvPr/>
        </p:nvGrpSpPr>
        <p:grpSpPr bwMode="auto">
          <a:xfrm>
            <a:off x="554038" y="1489075"/>
            <a:ext cx="3324225" cy="2428875"/>
            <a:chOff x="384" y="1200"/>
            <a:chExt cx="2303" cy="1734"/>
          </a:xfrm>
        </p:grpSpPr>
        <p:pic>
          <p:nvPicPr>
            <p:cNvPr id="57357" name="Picture 26" descr="Jim Woodring - Bumperill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200"/>
              <a:ext cx="2303" cy="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8" name="Text Box 27"/>
            <p:cNvSpPr txBox="1">
              <a:spLocks noChangeArrowheads="1"/>
            </p:cNvSpPr>
            <p:nvPr/>
          </p:nvSpPr>
          <p:spPr bwMode="auto">
            <a:xfrm>
              <a:off x="883" y="2755"/>
              <a:ext cx="1310" cy="17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100" dirty="0"/>
                <a:t>Jim Woodring - Bumperillo</a:t>
              </a:r>
            </a:p>
          </p:txBody>
        </p:sp>
      </p:grpSp>
      <p:grpSp>
        <p:nvGrpSpPr>
          <p:cNvPr id="57350" name="Group 28"/>
          <p:cNvGrpSpPr>
            <a:grpSpLocks/>
          </p:cNvGrpSpPr>
          <p:nvPr/>
        </p:nvGrpSpPr>
        <p:grpSpPr bwMode="auto">
          <a:xfrm>
            <a:off x="912813" y="4043363"/>
            <a:ext cx="2635250" cy="1957387"/>
            <a:chOff x="633" y="3024"/>
            <a:chExt cx="1825" cy="1398"/>
          </a:xfrm>
        </p:grpSpPr>
        <p:pic>
          <p:nvPicPr>
            <p:cNvPr id="57355" name="Picture 29" descr="Mark Ryden - 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 y="3024"/>
              <a:ext cx="1480" cy="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6" name="Text Box 30"/>
            <p:cNvSpPr txBox="1">
              <a:spLocks noChangeArrowheads="1"/>
            </p:cNvSpPr>
            <p:nvPr/>
          </p:nvSpPr>
          <p:spPr bwMode="auto">
            <a:xfrm>
              <a:off x="633" y="4243"/>
              <a:ext cx="1825" cy="17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100" dirty="0"/>
                <a:t>Mark Rayden – The Ecstasy of Cecelia</a:t>
              </a:r>
            </a:p>
          </p:txBody>
        </p:sp>
      </p:grpSp>
      <p:sp>
        <p:nvSpPr>
          <p:cNvPr id="57351" name="Text Box 32"/>
          <p:cNvSpPr txBox="1">
            <a:spLocks noChangeArrowheads="1"/>
          </p:cNvSpPr>
          <p:nvPr/>
        </p:nvSpPr>
        <p:spPr bwMode="auto">
          <a:xfrm>
            <a:off x="5197475" y="4716463"/>
            <a:ext cx="2919413" cy="250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lgn="ctr"/>
            <a:r>
              <a:rPr lang="en-US" sz="1100" dirty="0"/>
              <a:t>Rayden Woodring –  Bumperillo Ecstasy (?)</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0002D375-B92B-4619-8F97-C1065D4B0887}" type="slidenum">
              <a:rPr lang="en-US"/>
              <a:pPr>
                <a:defRPr/>
              </a:pPr>
              <a:t>75</a:t>
            </a:fld>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84188" y="1008063"/>
            <a:ext cx="7827962" cy="673100"/>
          </a:xfrm>
          <a:noFill/>
        </p:spPr>
        <p:txBody>
          <a:bodyPr lIns="92053" tIns="46028" rIns="92053" bIns="46028"/>
          <a:lstStyle/>
          <a:p>
            <a:r>
              <a:rPr lang="en-US" sz="3300" dirty="0" smtClean="0"/>
              <a:t>Intensity Masking: Multiplying Two Images</a:t>
            </a:r>
          </a:p>
        </p:txBody>
      </p:sp>
      <p:sp>
        <p:nvSpPr>
          <p:cNvPr id="58371" name="Text Box 3"/>
          <p:cNvSpPr txBox="1">
            <a:spLocks noChangeArrowheads="1"/>
          </p:cNvSpPr>
          <p:nvPr/>
        </p:nvSpPr>
        <p:spPr bwMode="auto">
          <a:xfrm>
            <a:off x="415925" y="1747838"/>
            <a:ext cx="8347075" cy="3733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a:latin typeface="Courier New" pitchFamily="49" charset="0"/>
              </a:rPr>
              <a:t>&gt;&gt; JW = imread('Jim Woodring - Bumperillo.jpg','jpg');</a:t>
            </a:r>
          </a:p>
          <a:p>
            <a:r>
              <a:rPr lang="en-US" sz="1200" dirty="0">
                <a:latin typeface="Courier New" pitchFamily="49" charset="0"/>
              </a:rPr>
              <a:t>&gt;&gt; MR = imread('Mark Ryden - The Ecstasy of Cecelia.jpg','jpg');</a:t>
            </a:r>
          </a:p>
          <a:p>
            <a:r>
              <a:rPr lang="en-US" sz="1200" dirty="0">
                <a:latin typeface="Courier New" pitchFamily="49" charset="0"/>
              </a:rPr>
              <a:t>&gt;&gt; [RMR,CMR,DMR] = size(MR);</a:t>
            </a:r>
          </a:p>
          <a:p>
            <a:r>
              <a:rPr lang="en-US" sz="1200" dirty="0">
                <a:latin typeface="Courier New" pitchFamily="49" charset="0"/>
              </a:rPr>
              <a:t>&gt;&gt; [RJW,CJW,DJW] = size(JW);</a:t>
            </a:r>
          </a:p>
          <a:p>
            <a:r>
              <a:rPr lang="en-US" sz="1200" dirty="0">
                <a:latin typeface="Courier New" pitchFamily="49" charset="0"/>
              </a:rPr>
              <a:t>&gt;&gt; rb = round((RJW-RMR)/2);</a:t>
            </a:r>
          </a:p>
          <a:p>
            <a:r>
              <a:rPr lang="en-US" sz="1200" dirty="0">
                <a:latin typeface="Courier New" pitchFamily="49" charset="0"/>
              </a:rPr>
              <a:t>&gt;&gt; cb = round((CJW-CMR)/2);</a:t>
            </a:r>
          </a:p>
          <a:p>
            <a:r>
              <a:rPr lang="en-US" sz="1200" dirty="0">
                <a:latin typeface="Courier New" pitchFamily="49" charset="0"/>
              </a:rPr>
              <a:t>&gt;&gt; JWplusMR = uint8((double(JW(rb:(rb+RMR-1),cb:(cb+CMR-1),:))+double(MR))/2);</a:t>
            </a:r>
          </a:p>
          <a:p>
            <a:r>
              <a:rPr lang="en-US" sz="1200" dirty="0">
                <a:latin typeface="Courier New" pitchFamily="49" charset="0"/>
              </a:rPr>
              <a:t>&gt;&gt; figure</a:t>
            </a:r>
          </a:p>
          <a:p>
            <a:r>
              <a:rPr lang="en-US" sz="1200" dirty="0">
                <a:latin typeface="Courier New" pitchFamily="49" charset="0"/>
              </a:rPr>
              <a:t>&gt;&gt; image(JWplusMR)</a:t>
            </a:r>
          </a:p>
          <a:p>
            <a:r>
              <a:rPr lang="en-US" sz="1200" dirty="0">
                <a:latin typeface="Courier New" pitchFamily="49" charset="0"/>
              </a:rPr>
              <a:t>&gt;&gt; truesize</a:t>
            </a:r>
          </a:p>
          <a:p>
            <a:r>
              <a:rPr lang="en-US" sz="1200" dirty="0">
                <a:latin typeface="Courier New" pitchFamily="49" charset="0"/>
              </a:rPr>
              <a:t>&gt;&gt; title('The Extacsy of Bumperillo')</a:t>
            </a:r>
          </a:p>
          <a:p>
            <a:r>
              <a:rPr lang="en-US" sz="1200" dirty="0">
                <a:latin typeface="Courier New" pitchFamily="49" charset="0"/>
              </a:rPr>
              <a:t>&gt;&gt; xlabel('Jim Woodring + Mark Ryden')</a:t>
            </a:r>
          </a:p>
          <a:p>
            <a:r>
              <a:rPr lang="en-US" sz="1200" dirty="0">
                <a:latin typeface="Courier New" pitchFamily="49" charset="0"/>
              </a:rPr>
              <a:t>&gt;&gt; JWtimesMR = double(JW(rb:(rb+RMR-1),cb:(cb+CMR-1),:)).*double(MR);</a:t>
            </a:r>
          </a:p>
          <a:p>
            <a:r>
              <a:rPr lang="en-US" sz="1200" dirty="0">
                <a:latin typeface="Courier New" pitchFamily="49" charset="0"/>
              </a:rPr>
              <a:t>&gt;&gt; M = max(JWtimesMR(:));</a:t>
            </a:r>
          </a:p>
          <a:p>
            <a:r>
              <a:rPr lang="en-US" sz="1200" dirty="0">
                <a:latin typeface="Courier New" pitchFamily="49" charset="0"/>
              </a:rPr>
              <a:t>&gt;&gt; m = min(JWtimesMR(:));</a:t>
            </a:r>
          </a:p>
          <a:p>
            <a:r>
              <a:rPr lang="en-US" sz="1200" dirty="0">
                <a:latin typeface="Courier New" pitchFamily="49" charset="0"/>
              </a:rPr>
              <a:t>&gt;&gt; JWtimesMR = uint8(255*(double(JWtimesMR)-m)/(M-m));</a:t>
            </a:r>
          </a:p>
          <a:p>
            <a:r>
              <a:rPr lang="en-US" sz="1200" dirty="0">
                <a:latin typeface="Courier New" pitchFamily="49" charset="0"/>
              </a:rPr>
              <a:t>&gt;&gt; figure</a:t>
            </a:r>
          </a:p>
          <a:p>
            <a:r>
              <a:rPr lang="en-US" sz="1200" dirty="0">
                <a:latin typeface="Courier New" pitchFamily="49" charset="0"/>
              </a:rPr>
              <a:t>&gt;&gt; image(JWtimesMR)</a:t>
            </a:r>
          </a:p>
          <a:p>
            <a:r>
              <a:rPr lang="en-US" sz="1200" dirty="0">
                <a:latin typeface="Courier New" pitchFamily="49" charset="0"/>
              </a:rPr>
              <a:t>&gt;&gt; truesize</a:t>
            </a:r>
          </a:p>
          <a:p>
            <a:r>
              <a:rPr lang="en-US" sz="1200" dirty="0">
                <a:latin typeface="Courier New" pitchFamily="49" charset="0"/>
              </a:rPr>
              <a:t>&gt;&gt; title('EcstasyBumperillo')</a:t>
            </a:r>
          </a:p>
        </p:txBody>
      </p:sp>
      <p:sp>
        <p:nvSpPr>
          <p:cNvPr id="58372" name="Text Box 4"/>
          <p:cNvSpPr txBox="1">
            <a:spLocks noChangeArrowheads="1"/>
          </p:cNvSpPr>
          <p:nvPr/>
        </p:nvSpPr>
        <p:spPr bwMode="auto">
          <a:xfrm>
            <a:off x="7273925" y="1816100"/>
            <a:ext cx="1246188" cy="47942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Example Matlab Code</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0DE8A3B0-ABDF-4AE3-ABDF-481D725A45DA}" type="slidenum">
              <a:rPr lang="en-US"/>
              <a:pPr>
                <a:defRPr/>
              </a:pPr>
              <a:t>76</a:t>
            </a:fld>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84188" y="1008063"/>
            <a:ext cx="7827962" cy="673100"/>
          </a:xfrm>
          <a:noFill/>
        </p:spPr>
        <p:txBody>
          <a:bodyPr lIns="92053" tIns="46028" rIns="92053" bIns="46028"/>
          <a:lstStyle/>
          <a:p>
            <a:r>
              <a:rPr lang="en-US" sz="3300" dirty="0" smtClean="0"/>
              <a:t>Intensity Masking: Multiplying Two Images</a:t>
            </a:r>
          </a:p>
        </p:txBody>
      </p:sp>
      <p:sp>
        <p:nvSpPr>
          <p:cNvPr id="59395" name="Text Box 3"/>
          <p:cNvSpPr txBox="1">
            <a:spLocks noChangeArrowheads="1"/>
          </p:cNvSpPr>
          <p:nvPr/>
        </p:nvSpPr>
        <p:spPr bwMode="auto">
          <a:xfrm>
            <a:off x="415925" y="1747838"/>
            <a:ext cx="8270875" cy="3733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200" dirty="0">
                <a:latin typeface="Courier New" pitchFamily="49" charset="0"/>
              </a:rPr>
              <a:t>&gt;&gt; JW = imread('Jim Woodring - Bumperillo.jpg','jpg');</a:t>
            </a:r>
          </a:p>
          <a:p>
            <a:r>
              <a:rPr lang="en-US" sz="1200" dirty="0">
                <a:latin typeface="Courier New" pitchFamily="49" charset="0"/>
              </a:rPr>
              <a:t>&gt;&gt; MR = imread('Mark Ryden - The Ecstasy of Cecelia.jpg','jpg');</a:t>
            </a:r>
          </a:p>
          <a:p>
            <a:r>
              <a:rPr lang="en-US" sz="1200" dirty="0">
                <a:latin typeface="Courier New" pitchFamily="49" charset="0"/>
              </a:rPr>
              <a:t>&gt;&gt; [RMR,CMR,DMR] = size(MR);</a:t>
            </a:r>
          </a:p>
          <a:p>
            <a:r>
              <a:rPr lang="en-US" sz="1200" dirty="0">
                <a:latin typeface="Courier New" pitchFamily="49" charset="0"/>
              </a:rPr>
              <a:t>&gt;&gt; [RJW,CJW,DJW] = size(JW);</a:t>
            </a:r>
          </a:p>
          <a:p>
            <a:r>
              <a:rPr lang="en-US" sz="1200" dirty="0">
                <a:latin typeface="Courier New" pitchFamily="49" charset="0"/>
              </a:rPr>
              <a:t>&gt;&gt; rb = round((RJW-RMR)/2);</a:t>
            </a:r>
          </a:p>
          <a:p>
            <a:r>
              <a:rPr lang="en-US" sz="1200" dirty="0">
                <a:latin typeface="Courier New" pitchFamily="49" charset="0"/>
              </a:rPr>
              <a:t>&gt;&gt; cb = round((CJW-CMR)/2);</a:t>
            </a:r>
          </a:p>
          <a:p>
            <a:r>
              <a:rPr lang="en-US" sz="1200" dirty="0">
                <a:latin typeface="Courier New" pitchFamily="49" charset="0"/>
              </a:rPr>
              <a:t>&gt;&gt; JWplusMR = uint8((double(JW(rb:(rb+RMR-1),cb:(cb+CMR-1),:))+double(MR))/2);</a:t>
            </a:r>
          </a:p>
          <a:p>
            <a:r>
              <a:rPr lang="en-US" sz="1200" dirty="0">
                <a:latin typeface="Courier New" pitchFamily="49" charset="0"/>
              </a:rPr>
              <a:t>&gt;&gt; figure</a:t>
            </a:r>
          </a:p>
          <a:p>
            <a:r>
              <a:rPr lang="en-US" sz="1200" dirty="0">
                <a:latin typeface="Courier New" pitchFamily="49" charset="0"/>
              </a:rPr>
              <a:t>&gt;&gt; image(JWplusMR)</a:t>
            </a:r>
          </a:p>
          <a:p>
            <a:r>
              <a:rPr lang="en-US" sz="1200" dirty="0">
                <a:latin typeface="Courier New" pitchFamily="49" charset="0"/>
              </a:rPr>
              <a:t>&gt;&gt; truesize</a:t>
            </a:r>
          </a:p>
          <a:p>
            <a:r>
              <a:rPr lang="en-US" sz="1200" dirty="0">
                <a:latin typeface="Courier New" pitchFamily="49" charset="0"/>
              </a:rPr>
              <a:t>&gt;&gt; title('The Extacsy of Bumperillo')</a:t>
            </a:r>
          </a:p>
          <a:p>
            <a:r>
              <a:rPr lang="en-US" sz="1200" dirty="0">
                <a:latin typeface="Courier New" pitchFamily="49" charset="0"/>
              </a:rPr>
              <a:t>&gt;&gt; xlabel('Jim Woodring + Mark Ryden')</a:t>
            </a:r>
          </a:p>
          <a:p>
            <a:r>
              <a:rPr lang="en-US" sz="1200" dirty="0">
                <a:latin typeface="Courier New" pitchFamily="49" charset="0"/>
              </a:rPr>
              <a:t>&gt;&gt; JWtimesMR = double(JW(rb:(rb+RMR-1),cb:(cb+CMR-1),:)).*double(MR);</a:t>
            </a:r>
          </a:p>
          <a:p>
            <a:r>
              <a:rPr lang="en-US" sz="1200" dirty="0">
                <a:latin typeface="Courier New" pitchFamily="49" charset="0"/>
              </a:rPr>
              <a:t>&gt;&gt; M = max(JWtimesMR(:));</a:t>
            </a:r>
          </a:p>
          <a:p>
            <a:r>
              <a:rPr lang="en-US" sz="1200" dirty="0">
                <a:latin typeface="Courier New" pitchFamily="49" charset="0"/>
              </a:rPr>
              <a:t>&gt;&gt; m = min(JWtimesMR(:));</a:t>
            </a:r>
          </a:p>
          <a:p>
            <a:r>
              <a:rPr lang="en-US" sz="1200" dirty="0">
                <a:latin typeface="Courier New" pitchFamily="49" charset="0"/>
              </a:rPr>
              <a:t>&gt;&gt; JWtimesMR = uint8(255*(double(JWtimesMR)-m)/(M-m));</a:t>
            </a:r>
          </a:p>
          <a:p>
            <a:r>
              <a:rPr lang="en-US" sz="1200" dirty="0">
                <a:latin typeface="Courier New" pitchFamily="49" charset="0"/>
              </a:rPr>
              <a:t>&gt;&gt; figure</a:t>
            </a:r>
          </a:p>
          <a:p>
            <a:r>
              <a:rPr lang="en-US" sz="1200" dirty="0">
                <a:latin typeface="Courier New" pitchFamily="49" charset="0"/>
              </a:rPr>
              <a:t>&gt;&gt; image(JWtimesMR)</a:t>
            </a:r>
          </a:p>
          <a:p>
            <a:r>
              <a:rPr lang="en-US" sz="1200" dirty="0">
                <a:latin typeface="Courier New" pitchFamily="49" charset="0"/>
              </a:rPr>
              <a:t>&gt;&gt; truesize</a:t>
            </a:r>
          </a:p>
          <a:p>
            <a:r>
              <a:rPr lang="en-US" sz="1200" dirty="0">
                <a:latin typeface="Courier New" pitchFamily="49" charset="0"/>
              </a:rPr>
              <a:t>&gt;&gt; title('EcstasyBumperillo')</a:t>
            </a:r>
          </a:p>
        </p:txBody>
      </p:sp>
      <p:sp>
        <p:nvSpPr>
          <p:cNvPr id="59396" name="Text Box 4"/>
          <p:cNvSpPr txBox="1">
            <a:spLocks noChangeArrowheads="1"/>
          </p:cNvSpPr>
          <p:nvPr/>
        </p:nvSpPr>
        <p:spPr bwMode="auto">
          <a:xfrm>
            <a:off x="7273925" y="1816100"/>
            <a:ext cx="1246188" cy="47942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Example Matlab Code</a:t>
            </a:r>
          </a:p>
        </p:txBody>
      </p:sp>
      <p:sp>
        <p:nvSpPr>
          <p:cNvPr id="59397" name="Rectangle 7"/>
          <p:cNvSpPr>
            <a:spLocks noChangeArrowheads="1"/>
          </p:cNvSpPr>
          <p:nvPr/>
        </p:nvSpPr>
        <p:spPr bwMode="auto">
          <a:xfrm>
            <a:off x="5603875" y="3914775"/>
            <a:ext cx="227013" cy="269875"/>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grpSp>
        <p:nvGrpSpPr>
          <p:cNvPr id="59398" name="Group 12"/>
          <p:cNvGrpSpPr>
            <a:grpSpLocks/>
          </p:cNvGrpSpPr>
          <p:nvPr/>
        </p:nvGrpSpPr>
        <p:grpSpPr bwMode="auto">
          <a:xfrm>
            <a:off x="3810000" y="3200400"/>
            <a:ext cx="3810000" cy="673100"/>
            <a:chOff x="2842" y="2352"/>
            <a:chExt cx="2640" cy="480"/>
          </a:xfrm>
        </p:grpSpPr>
        <p:sp>
          <p:nvSpPr>
            <p:cNvPr id="59406" name="Text Box 5"/>
            <p:cNvSpPr txBox="1">
              <a:spLocks noChangeArrowheads="1"/>
            </p:cNvSpPr>
            <p:nvPr/>
          </p:nvSpPr>
          <p:spPr bwMode="auto">
            <a:xfrm>
              <a:off x="2842" y="2352"/>
              <a:ext cx="2640" cy="200"/>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Note that the images are multiplied, pixelwise.</a:t>
              </a:r>
            </a:p>
          </p:txBody>
        </p:sp>
        <p:sp>
          <p:nvSpPr>
            <p:cNvPr id="59407" name="AutoShape 6"/>
            <p:cNvSpPr>
              <a:spLocks noChangeArrowheads="1"/>
            </p:cNvSpPr>
            <p:nvPr/>
          </p:nvSpPr>
          <p:spPr bwMode="auto">
            <a:xfrm>
              <a:off x="4090" y="2544"/>
              <a:ext cx="144" cy="288"/>
            </a:xfrm>
            <a:prstGeom prst="downArrow">
              <a:avLst>
                <a:gd name="adj1" fmla="val 50000"/>
                <a:gd name="adj2" fmla="val 50000"/>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p>
              <a:endParaRPr lang="en-US" dirty="0"/>
            </a:p>
          </p:txBody>
        </p:sp>
      </p:grpSp>
      <p:sp>
        <p:nvSpPr>
          <p:cNvPr id="59399" name="Rectangle 8"/>
          <p:cNvSpPr>
            <a:spLocks noChangeArrowheads="1"/>
          </p:cNvSpPr>
          <p:nvPr/>
        </p:nvSpPr>
        <p:spPr bwMode="auto">
          <a:xfrm>
            <a:off x="2344738" y="4495800"/>
            <a:ext cx="3011487" cy="268288"/>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grpSp>
        <p:nvGrpSpPr>
          <p:cNvPr id="59400" name="Group 11"/>
          <p:cNvGrpSpPr>
            <a:grpSpLocks/>
          </p:cNvGrpSpPr>
          <p:nvPr/>
        </p:nvGrpSpPr>
        <p:grpSpPr bwMode="auto">
          <a:xfrm>
            <a:off x="3744913" y="4770438"/>
            <a:ext cx="2960687" cy="882650"/>
            <a:chOff x="2724" y="3456"/>
            <a:chExt cx="2051" cy="630"/>
          </a:xfrm>
        </p:grpSpPr>
        <p:sp>
          <p:nvSpPr>
            <p:cNvPr id="59404" name="AutoShape 10"/>
            <p:cNvSpPr>
              <a:spLocks noChangeArrowheads="1"/>
            </p:cNvSpPr>
            <p:nvPr/>
          </p:nvSpPr>
          <p:spPr bwMode="auto">
            <a:xfrm flipV="1">
              <a:off x="2724" y="3456"/>
              <a:ext cx="144" cy="288"/>
            </a:xfrm>
            <a:prstGeom prst="downArrow">
              <a:avLst>
                <a:gd name="adj1" fmla="val 50000"/>
                <a:gd name="adj2" fmla="val 50000"/>
              </a:avLst>
            </a:prstGeom>
            <a:solidFill>
              <a:srgbClr val="FFFF99"/>
            </a:solidFill>
            <a:ln>
              <a:noFill/>
            </a:ln>
            <a:effectLst>
              <a:outerShdw blurRad="50800" dist="889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p>
              <a:endParaRPr lang="en-US" dirty="0"/>
            </a:p>
          </p:txBody>
        </p:sp>
        <p:sp>
          <p:nvSpPr>
            <p:cNvPr id="59405" name="Text Box 9"/>
            <p:cNvSpPr txBox="1">
              <a:spLocks noChangeArrowheads="1"/>
            </p:cNvSpPr>
            <p:nvPr/>
          </p:nvSpPr>
          <p:spPr bwMode="auto">
            <a:xfrm>
              <a:off x="2759" y="3744"/>
              <a:ext cx="2016" cy="342"/>
            </a:xfrm>
            <a:prstGeom prst="rect">
              <a:avLst/>
            </a:prstGeom>
            <a:solidFill>
              <a:srgbClr val="FFFF99"/>
            </a:solidFill>
            <a:ln>
              <a:noFill/>
            </a:ln>
            <a:effectLst>
              <a:outerShdw blurRad="50800" dist="889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Note how the image intensities are scaled back into the range 0-255.</a:t>
              </a:r>
            </a:p>
          </p:txBody>
        </p:sp>
      </p:gr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A0034FDE-E13D-42DC-8DB9-FBC63A93E0B4}" type="slidenum">
              <a:rPr lang="en-US"/>
              <a:pPr>
                <a:defRPr/>
              </a:pPr>
              <a:t>77</a:t>
            </a:fld>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952500"/>
            <a:ext cx="7772400" cy="723900"/>
          </a:xfrm>
        </p:spPr>
        <p:txBody>
          <a:bodyPr/>
          <a:lstStyle/>
          <a:p>
            <a:r>
              <a:rPr lang="en-US" sz="3600" dirty="0" smtClean="0"/>
              <a:t>A note on image intensity scaling</a:t>
            </a:r>
            <a:endParaRPr lang="en-US" sz="3600"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78</a:t>
            </a:fld>
            <a:endParaRPr lang="en-US" dirty="0"/>
          </a:p>
        </p:txBody>
      </p:sp>
      <p:sp>
        <p:nvSpPr>
          <p:cNvPr id="7" name="TextBox 6"/>
          <p:cNvSpPr txBox="1"/>
          <p:nvPr/>
        </p:nvSpPr>
        <p:spPr>
          <a:xfrm>
            <a:off x="380999" y="1695450"/>
            <a:ext cx="8381999" cy="923330"/>
          </a:xfrm>
          <a:prstGeom prst="rect">
            <a:avLst/>
          </a:prstGeom>
          <a:noFill/>
        </p:spPr>
        <p:txBody>
          <a:bodyPr wrap="square" rtlCol="0">
            <a:spAutoFit/>
          </a:bodyPr>
          <a:lstStyle/>
          <a:p>
            <a:r>
              <a:rPr lang="en-US" sz="1800" dirty="0" smtClean="0">
                <a:latin typeface="+mj-lt"/>
              </a:rPr>
              <a:t>In the code on the previous slide we scaled the result of the image multiplication so that it would have the maximum possible dynamic range (0-255).  The formula for such linear scaling is</a:t>
            </a:r>
            <a:endParaRPr lang="en-US" sz="1800" dirty="0">
              <a:latin typeface="+mj-lt"/>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555653145"/>
              </p:ext>
            </p:extLst>
          </p:nvPr>
        </p:nvGraphicFramePr>
        <p:xfrm>
          <a:off x="1857375" y="2628900"/>
          <a:ext cx="5429250" cy="342900"/>
        </p:xfrm>
        <a:graphic>
          <a:graphicData uri="http://schemas.openxmlformats.org/presentationml/2006/ole">
            <mc:AlternateContent xmlns:mc="http://schemas.openxmlformats.org/markup-compatibility/2006">
              <mc:Choice xmlns:v="urn:schemas-microsoft-com:vml" Requires="v">
                <p:oleObj spid="_x0000_s23592" name="Equation" r:id="rId3" imgW="3619440" imgH="228600" progId="Equation.DSMT4">
                  <p:embed/>
                </p:oleObj>
              </mc:Choice>
              <mc:Fallback>
                <p:oleObj name="Equation" r:id="rId3" imgW="3619440" imgH="228600" progId="Equation.DSMT4">
                  <p:embed/>
                  <p:pic>
                    <p:nvPicPr>
                      <p:cNvPr id="0" name=""/>
                      <p:cNvPicPr/>
                      <p:nvPr/>
                    </p:nvPicPr>
                    <p:blipFill>
                      <a:blip r:embed="rId4"/>
                      <a:stretch>
                        <a:fillRect/>
                      </a:stretch>
                    </p:blipFill>
                    <p:spPr>
                      <a:xfrm>
                        <a:off x="1857375" y="2628900"/>
                        <a:ext cx="5429250" cy="342900"/>
                      </a:xfrm>
                      <a:prstGeom prst="rect">
                        <a:avLst/>
                      </a:prstGeom>
                    </p:spPr>
                  </p:pic>
                </p:oleObj>
              </mc:Fallback>
            </mc:AlternateContent>
          </a:graphicData>
        </a:graphic>
      </p:graphicFrame>
      <p:grpSp>
        <p:nvGrpSpPr>
          <p:cNvPr id="13" name="Group 12"/>
          <p:cNvGrpSpPr/>
          <p:nvPr/>
        </p:nvGrpSpPr>
        <p:grpSpPr>
          <a:xfrm>
            <a:off x="1181100" y="3124200"/>
            <a:ext cx="6781800" cy="1371973"/>
            <a:chOff x="990600" y="3400610"/>
            <a:chExt cx="6781800" cy="1371973"/>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3400610"/>
              <a:ext cx="2743946" cy="1371973"/>
            </a:xfrm>
            <a:prstGeom prst="rect">
              <a:avLst/>
            </a:prstGeom>
            <a:effectLst>
              <a:outerShdw blurRad="50800" dist="101600" dir="8100000" algn="tr" rotWithShape="0">
                <a:prstClr val="black">
                  <a:alpha val="50000"/>
                </a:prstClr>
              </a:outerShdw>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8454" y="3400610"/>
              <a:ext cx="2743946" cy="1371973"/>
            </a:xfrm>
            <a:prstGeom prst="rect">
              <a:avLst/>
            </a:prstGeom>
            <a:effectLst>
              <a:outerShdw blurRad="50800" dist="101600" dir="8100000" algn="tr" rotWithShape="0">
                <a:prstClr val="black">
                  <a:alpha val="50000"/>
                </a:prstClr>
              </a:outerShdw>
            </a:effectLst>
          </p:spPr>
        </p:pic>
        <p:sp>
          <p:nvSpPr>
            <p:cNvPr id="12" name="Right Arrow 11"/>
            <p:cNvSpPr/>
            <p:nvPr/>
          </p:nvSpPr>
          <p:spPr bwMode="auto">
            <a:xfrm>
              <a:off x="3924300" y="3857996"/>
              <a:ext cx="914399" cy="457200"/>
            </a:xfrm>
            <a:prstGeom prst="rightArrow">
              <a:avLst/>
            </a:prstGeom>
            <a:solidFill>
              <a:schemeClr val="accent5">
                <a:lumMod val="75000"/>
              </a:schemeClr>
            </a:solidFill>
            <a:ln>
              <a:noFill/>
            </a:ln>
            <a:effectLst>
              <a:outerShdw blurRad="50800" dist="101600" dir="8100000" algn="tr" rotWithShape="0">
                <a:prstClr val="black">
                  <a:alpha val="50000"/>
                </a:prstClr>
              </a:outerShdw>
            </a:effectLst>
            <a:extLst/>
          </p:spPr>
          <p:txBody>
            <a:bodyPr vert="horz" wrap="square" lIns="91440" tIns="45720" rIns="91440" bIns="45720" numCol="1" rtlCol="0" anchor="t" anchorCtr="0" compatLnSpc="1">
              <a:prstTxWarp prst="textNoShape">
                <a:avLst/>
              </a:prstTxWarp>
              <a:sp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smtClean="0">
                <a:ln>
                  <a:noFill/>
                </a:ln>
                <a:solidFill>
                  <a:schemeClr val="tx2"/>
                </a:solidFill>
                <a:effectLst/>
                <a:latin typeface="Comic Sans MS" pitchFamily="66" charset="0"/>
              </a:endParaRPr>
            </a:p>
          </p:txBody>
        </p:sp>
      </p:grpSp>
      <p:sp>
        <p:nvSpPr>
          <p:cNvPr id="15" name="TextBox 14"/>
          <p:cNvSpPr txBox="1"/>
          <p:nvPr/>
        </p:nvSpPr>
        <p:spPr>
          <a:xfrm>
            <a:off x="380999" y="4724400"/>
            <a:ext cx="8381999" cy="369332"/>
          </a:xfrm>
          <a:prstGeom prst="rect">
            <a:avLst/>
          </a:prstGeom>
          <a:noFill/>
        </p:spPr>
        <p:txBody>
          <a:bodyPr wrap="square" rtlCol="0">
            <a:spAutoFit/>
          </a:bodyPr>
          <a:lstStyle/>
          <a:p>
            <a:r>
              <a:rPr lang="en-US" sz="1800" dirty="0" smtClean="0">
                <a:latin typeface="+mj-lt"/>
              </a:rPr>
              <a:t>In Matlab, if the images are of type </a:t>
            </a:r>
            <a:r>
              <a:rPr lang="en-US" sz="1800" dirty="0" smtClean="0">
                <a:latin typeface="Courier New" panose="02070309020205020404" pitchFamily="49" charset="0"/>
                <a:cs typeface="Courier New" panose="02070309020205020404" pitchFamily="49" charset="0"/>
              </a:rPr>
              <a:t>uint8</a:t>
            </a:r>
            <a:r>
              <a:rPr lang="en-US" sz="1800" dirty="0" smtClean="0">
                <a:latin typeface="+mj-lt"/>
              </a:rPr>
              <a:t>,  this requires class conversions:</a:t>
            </a:r>
            <a:endParaRPr lang="en-US" sz="1800" dirty="0">
              <a:latin typeface="+mj-lt"/>
            </a:endParaRPr>
          </a:p>
        </p:txBody>
      </p:sp>
      <p:sp>
        <p:nvSpPr>
          <p:cNvPr id="16" name="TextBox 15"/>
          <p:cNvSpPr txBox="1"/>
          <p:nvPr/>
        </p:nvSpPr>
        <p:spPr>
          <a:xfrm>
            <a:off x="1409700" y="5105400"/>
            <a:ext cx="6324601" cy="400110"/>
          </a:xfrm>
          <a:prstGeom prst="rect">
            <a:avLst/>
          </a:prstGeom>
          <a:noFill/>
        </p:spPr>
        <p:txBody>
          <a:bodyPr wrap="square" rtlCol="0">
            <a:spAutoFit/>
          </a:bodyPr>
          <a:lstStyle/>
          <a:p>
            <a:pPr algn="ctr"/>
            <a:r>
              <a:rPr lang="en-US" sz="2000" b="1" dirty="0" smtClean="0">
                <a:latin typeface="Courier New" panose="02070309020205020404" pitchFamily="49" charset="0"/>
                <a:cs typeface="Courier New" panose="02070309020205020404" pitchFamily="49" charset="0"/>
              </a:rPr>
              <a:t>J = uint8(255*double(I-m)/double(M-m));</a:t>
            </a:r>
            <a:endParaRPr lang="en-US" sz="2000" b="1" dirty="0">
              <a:latin typeface="+mj-lt"/>
            </a:endParaRPr>
          </a:p>
        </p:txBody>
      </p:sp>
      <p:sp>
        <p:nvSpPr>
          <p:cNvPr id="17" name="TextBox 16"/>
          <p:cNvSpPr txBox="1"/>
          <p:nvPr/>
        </p:nvSpPr>
        <p:spPr>
          <a:xfrm>
            <a:off x="380999" y="5562600"/>
            <a:ext cx="8381999" cy="646331"/>
          </a:xfrm>
          <a:prstGeom prst="rect">
            <a:avLst/>
          </a:prstGeom>
          <a:noFill/>
        </p:spPr>
        <p:txBody>
          <a:bodyPr wrap="square" rtlCol="0">
            <a:spAutoFit/>
          </a:bodyPr>
          <a:lstStyle/>
          <a:p>
            <a:r>
              <a:rPr lang="en-US" sz="1800" dirty="0" smtClean="0">
                <a:latin typeface="+mj-lt"/>
              </a:rPr>
              <a:t>Without the </a:t>
            </a:r>
            <a:r>
              <a:rPr lang="en-US" sz="1800" dirty="0" smtClean="0">
                <a:latin typeface="Courier New" panose="02070309020205020404" pitchFamily="49" charset="0"/>
                <a:cs typeface="Courier New" panose="02070309020205020404" pitchFamily="49" charset="0"/>
              </a:rPr>
              <a:t>double</a:t>
            </a:r>
            <a:r>
              <a:rPr lang="en-US" sz="1800" dirty="0" smtClean="0">
                <a:latin typeface="+mj-lt"/>
                <a:cs typeface="Courier New" panose="02070309020205020404" pitchFamily="49" charset="0"/>
              </a:rPr>
              <a:t> casts, the arithmetic is performed with 8 bits of precision, which yields incorrect results.</a:t>
            </a:r>
            <a:endParaRPr lang="en-US" sz="1800" dirty="0">
              <a:latin typeface="+mj-lt"/>
            </a:endParaRPr>
          </a:p>
        </p:txBody>
      </p:sp>
      <p:sp>
        <p:nvSpPr>
          <p:cNvPr id="18" name="TextBox 17"/>
          <p:cNvSpPr txBox="1"/>
          <p:nvPr/>
        </p:nvSpPr>
        <p:spPr>
          <a:xfrm>
            <a:off x="1066800" y="4115455"/>
            <a:ext cx="284052" cy="400110"/>
          </a:xfrm>
          <a:prstGeom prst="rect">
            <a:avLst/>
          </a:prstGeom>
          <a:noFill/>
          <a:effectLst>
            <a:outerShdw blurRad="50800" dist="38100" dir="2700000" algn="tl" rotWithShape="0">
              <a:prstClr val="black">
                <a:alpha val="67000"/>
              </a:prstClr>
            </a:outerShdw>
          </a:effectLst>
        </p:spPr>
        <p:txBody>
          <a:bodyPr wrap="none" rtlCol="0">
            <a:spAutoFit/>
          </a:bodyPr>
          <a:lstStyle/>
          <a:p>
            <a:r>
              <a:rPr lang="en-US" sz="2000" b="1" dirty="0" smtClean="0">
                <a:solidFill>
                  <a:schemeClr val="bg1">
                    <a:lumMod val="75000"/>
                  </a:schemeClr>
                </a:solidFill>
                <a:latin typeface="+mj-lt"/>
              </a:rPr>
              <a:t>I</a:t>
            </a:r>
            <a:endParaRPr lang="en-US" sz="2000" b="1" dirty="0">
              <a:solidFill>
                <a:schemeClr val="bg1">
                  <a:lumMod val="75000"/>
                </a:schemeClr>
              </a:solidFill>
              <a:latin typeface="+mj-lt"/>
            </a:endParaRPr>
          </a:p>
        </p:txBody>
      </p:sp>
      <p:sp>
        <p:nvSpPr>
          <p:cNvPr id="20" name="TextBox 19"/>
          <p:cNvSpPr txBox="1"/>
          <p:nvPr/>
        </p:nvSpPr>
        <p:spPr>
          <a:xfrm>
            <a:off x="5104654" y="4096063"/>
            <a:ext cx="312906" cy="400110"/>
          </a:xfrm>
          <a:prstGeom prst="rect">
            <a:avLst/>
          </a:prstGeom>
          <a:noFill/>
          <a:effectLst>
            <a:outerShdw blurRad="50800" dist="38100" dir="2700000" algn="tl" rotWithShape="0">
              <a:prstClr val="black">
                <a:alpha val="67000"/>
              </a:prstClr>
            </a:outerShdw>
          </a:effectLst>
        </p:spPr>
        <p:txBody>
          <a:bodyPr wrap="none" rtlCol="0">
            <a:spAutoFit/>
          </a:bodyPr>
          <a:lstStyle/>
          <a:p>
            <a:r>
              <a:rPr lang="en-US" sz="2000" b="1" dirty="0" smtClean="0">
                <a:solidFill>
                  <a:schemeClr val="bg1"/>
                </a:solidFill>
                <a:latin typeface="+mj-lt"/>
              </a:rPr>
              <a:t>J</a:t>
            </a:r>
            <a:endParaRPr lang="en-US" sz="2000" b="1" dirty="0">
              <a:solidFill>
                <a:schemeClr val="bg1"/>
              </a:solidFill>
              <a:latin typeface="+mj-lt"/>
            </a:endParaRPr>
          </a:p>
        </p:txBody>
      </p:sp>
    </p:spTree>
    <p:extLst>
      <p:ext uri="{BB962C8B-B14F-4D97-AF65-F5344CB8AC3E}">
        <p14:creationId xmlns:p14="http://schemas.microsoft.com/office/powerpoint/2010/main" val="18249309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952500"/>
            <a:ext cx="7772400" cy="723900"/>
          </a:xfrm>
        </p:spPr>
        <p:txBody>
          <a:bodyPr/>
          <a:lstStyle/>
          <a:p>
            <a:r>
              <a:rPr lang="en-US" sz="3600" dirty="0" smtClean="0"/>
              <a:t>A note on image intensity scaling</a:t>
            </a:r>
            <a:endParaRPr lang="en-US" sz="3600"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79</a:t>
            </a:fld>
            <a:endParaRPr lang="en-US" dirty="0"/>
          </a:p>
        </p:txBody>
      </p:sp>
      <p:sp>
        <p:nvSpPr>
          <p:cNvPr id="7" name="TextBox 6"/>
          <p:cNvSpPr txBox="1"/>
          <p:nvPr/>
        </p:nvSpPr>
        <p:spPr>
          <a:xfrm>
            <a:off x="380999" y="1695450"/>
            <a:ext cx="8381999" cy="923330"/>
          </a:xfrm>
          <a:prstGeom prst="rect">
            <a:avLst/>
          </a:prstGeom>
          <a:noFill/>
        </p:spPr>
        <p:txBody>
          <a:bodyPr wrap="square" rtlCol="0">
            <a:spAutoFit/>
          </a:bodyPr>
          <a:lstStyle/>
          <a:p>
            <a:r>
              <a:rPr lang="en-US" sz="1800" dirty="0" smtClean="0">
                <a:latin typeface="+mj-lt"/>
              </a:rPr>
              <a:t>In the code on the previous slide we scaled the result of the image multiplication so that it would have the maximum possible dynamic range (0-255).  The formula for such linear scaling is</a:t>
            </a:r>
            <a:endParaRPr lang="en-US" sz="1800" dirty="0">
              <a:latin typeface="+mj-lt"/>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555653145"/>
              </p:ext>
            </p:extLst>
          </p:nvPr>
        </p:nvGraphicFramePr>
        <p:xfrm>
          <a:off x="1857375" y="2628900"/>
          <a:ext cx="5429250" cy="342900"/>
        </p:xfrm>
        <a:graphic>
          <a:graphicData uri="http://schemas.openxmlformats.org/presentationml/2006/ole">
            <mc:AlternateContent xmlns:mc="http://schemas.openxmlformats.org/markup-compatibility/2006">
              <mc:Choice xmlns:v="urn:schemas-microsoft-com:vml" Requires="v">
                <p:oleObj spid="_x0000_s24601" name="Equation" r:id="rId3" imgW="3619440" imgH="228600" progId="Equation.DSMT4">
                  <p:embed/>
                </p:oleObj>
              </mc:Choice>
              <mc:Fallback>
                <p:oleObj name="Equation" r:id="rId3" imgW="3619440" imgH="228600" progId="Equation.DSMT4">
                  <p:embed/>
                  <p:pic>
                    <p:nvPicPr>
                      <p:cNvPr id="0" name=""/>
                      <p:cNvPicPr/>
                      <p:nvPr/>
                    </p:nvPicPr>
                    <p:blipFill>
                      <a:blip r:embed="rId4"/>
                      <a:stretch>
                        <a:fillRect/>
                      </a:stretch>
                    </p:blipFill>
                    <p:spPr>
                      <a:xfrm>
                        <a:off x="1857375" y="2628900"/>
                        <a:ext cx="5429250" cy="342900"/>
                      </a:xfrm>
                      <a:prstGeom prst="rect">
                        <a:avLst/>
                      </a:prstGeom>
                    </p:spPr>
                  </p:pic>
                </p:oleObj>
              </mc:Fallback>
            </mc:AlternateContent>
          </a:graphicData>
        </a:graphic>
      </p:graphicFrame>
      <p:grpSp>
        <p:nvGrpSpPr>
          <p:cNvPr id="13" name="Group 12"/>
          <p:cNvGrpSpPr/>
          <p:nvPr/>
        </p:nvGrpSpPr>
        <p:grpSpPr>
          <a:xfrm>
            <a:off x="1181100" y="3124200"/>
            <a:ext cx="6781800" cy="1371973"/>
            <a:chOff x="990600" y="3400610"/>
            <a:chExt cx="6781800" cy="1371973"/>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3400610"/>
              <a:ext cx="2743946" cy="1371973"/>
            </a:xfrm>
            <a:prstGeom prst="rect">
              <a:avLst/>
            </a:prstGeom>
            <a:effectLst>
              <a:outerShdw blurRad="50800" dist="101600" dir="8100000" algn="tr" rotWithShape="0">
                <a:prstClr val="black">
                  <a:alpha val="50000"/>
                </a:prstClr>
              </a:outerShdw>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8454" y="3400610"/>
              <a:ext cx="2743946" cy="1371973"/>
            </a:xfrm>
            <a:prstGeom prst="rect">
              <a:avLst/>
            </a:prstGeom>
            <a:effectLst>
              <a:outerShdw blurRad="50800" dist="101600" dir="8100000" algn="tr" rotWithShape="0">
                <a:prstClr val="black">
                  <a:alpha val="50000"/>
                </a:prstClr>
              </a:outerShdw>
            </a:effectLst>
          </p:spPr>
        </p:pic>
        <p:sp>
          <p:nvSpPr>
            <p:cNvPr id="12" name="Right Arrow 11"/>
            <p:cNvSpPr/>
            <p:nvPr/>
          </p:nvSpPr>
          <p:spPr bwMode="auto">
            <a:xfrm>
              <a:off x="3924300" y="3857996"/>
              <a:ext cx="914399" cy="457200"/>
            </a:xfrm>
            <a:prstGeom prst="rightArrow">
              <a:avLst/>
            </a:prstGeom>
            <a:solidFill>
              <a:schemeClr val="accent5">
                <a:lumMod val="75000"/>
              </a:schemeClr>
            </a:solidFill>
            <a:ln>
              <a:noFill/>
            </a:ln>
            <a:effectLst>
              <a:outerShdw blurRad="50800" dist="101600" dir="8100000" algn="tr" rotWithShape="0">
                <a:prstClr val="black">
                  <a:alpha val="50000"/>
                </a:prstClr>
              </a:outerShdw>
            </a:effectLst>
            <a:extLst/>
          </p:spPr>
          <p:txBody>
            <a:bodyPr vert="horz" wrap="square" lIns="91440" tIns="45720" rIns="91440" bIns="45720" numCol="1" rtlCol="0" anchor="t" anchorCtr="0" compatLnSpc="1">
              <a:prstTxWarp prst="textNoShape">
                <a:avLst/>
              </a:prstTxWarp>
              <a:spAutoFit/>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smtClean="0">
                <a:ln>
                  <a:noFill/>
                </a:ln>
                <a:solidFill>
                  <a:schemeClr val="tx2"/>
                </a:solidFill>
                <a:effectLst/>
                <a:latin typeface="Comic Sans MS" pitchFamily="66" charset="0"/>
              </a:endParaRPr>
            </a:p>
          </p:txBody>
        </p:sp>
      </p:grpSp>
      <p:sp>
        <p:nvSpPr>
          <p:cNvPr id="15" name="TextBox 14"/>
          <p:cNvSpPr txBox="1"/>
          <p:nvPr/>
        </p:nvSpPr>
        <p:spPr>
          <a:xfrm>
            <a:off x="380999" y="4724400"/>
            <a:ext cx="8381999" cy="369332"/>
          </a:xfrm>
          <a:prstGeom prst="rect">
            <a:avLst/>
          </a:prstGeom>
          <a:noFill/>
        </p:spPr>
        <p:txBody>
          <a:bodyPr wrap="square" rtlCol="0">
            <a:spAutoFit/>
          </a:bodyPr>
          <a:lstStyle/>
          <a:p>
            <a:r>
              <a:rPr lang="en-US" sz="1800" dirty="0" smtClean="0">
                <a:latin typeface="+mj-lt"/>
              </a:rPr>
              <a:t>In Matlab, if the images are of type </a:t>
            </a:r>
            <a:r>
              <a:rPr lang="en-US" sz="1800" dirty="0" smtClean="0">
                <a:latin typeface="Courier New" panose="02070309020205020404" pitchFamily="49" charset="0"/>
                <a:cs typeface="Courier New" panose="02070309020205020404" pitchFamily="49" charset="0"/>
              </a:rPr>
              <a:t>uint8</a:t>
            </a:r>
            <a:r>
              <a:rPr lang="en-US" sz="1800" dirty="0" smtClean="0">
                <a:latin typeface="+mj-lt"/>
              </a:rPr>
              <a:t>,  this requires class conversions:</a:t>
            </a:r>
            <a:endParaRPr lang="en-US" sz="1800" dirty="0">
              <a:latin typeface="+mj-lt"/>
            </a:endParaRPr>
          </a:p>
        </p:txBody>
      </p:sp>
      <p:sp>
        <p:nvSpPr>
          <p:cNvPr id="16" name="TextBox 15"/>
          <p:cNvSpPr txBox="1"/>
          <p:nvPr/>
        </p:nvSpPr>
        <p:spPr>
          <a:xfrm>
            <a:off x="1409700" y="5105400"/>
            <a:ext cx="6324601" cy="400110"/>
          </a:xfrm>
          <a:prstGeom prst="rect">
            <a:avLst/>
          </a:prstGeom>
          <a:noFill/>
        </p:spPr>
        <p:txBody>
          <a:bodyPr wrap="square" rtlCol="0">
            <a:spAutoFit/>
          </a:bodyPr>
          <a:lstStyle/>
          <a:p>
            <a:pPr algn="ctr"/>
            <a:r>
              <a:rPr lang="en-US" sz="2000" b="1" dirty="0" smtClean="0">
                <a:latin typeface="Courier New" panose="02070309020205020404" pitchFamily="49" charset="0"/>
                <a:cs typeface="Courier New" panose="02070309020205020404" pitchFamily="49" charset="0"/>
              </a:rPr>
              <a:t>J = uint8(255*double(I-m)/double(M-m));</a:t>
            </a:r>
            <a:endParaRPr lang="en-US" sz="2000" b="1" dirty="0">
              <a:latin typeface="+mj-lt"/>
            </a:endParaRPr>
          </a:p>
        </p:txBody>
      </p:sp>
      <p:sp>
        <p:nvSpPr>
          <p:cNvPr id="17" name="TextBox 16"/>
          <p:cNvSpPr txBox="1"/>
          <p:nvPr/>
        </p:nvSpPr>
        <p:spPr>
          <a:xfrm>
            <a:off x="380999" y="5562600"/>
            <a:ext cx="8381999" cy="646331"/>
          </a:xfrm>
          <a:prstGeom prst="rect">
            <a:avLst/>
          </a:prstGeom>
          <a:noFill/>
        </p:spPr>
        <p:txBody>
          <a:bodyPr wrap="square" rtlCol="0">
            <a:spAutoFit/>
          </a:bodyPr>
          <a:lstStyle/>
          <a:p>
            <a:r>
              <a:rPr lang="en-US" sz="1800" dirty="0" smtClean="0">
                <a:latin typeface="+mj-lt"/>
              </a:rPr>
              <a:t>Without the </a:t>
            </a:r>
            <a:r>
              <a:rPr lang="en-US" sz="1800" dirty="0" smtClean="0">
                <a:latin typeface="Courier New" panose="02070309020205020404" pitchFamily="49" charset="0"/>
                <a:cs typeface="Courier New" panose="02070309020205020404" pitchFamily="49" charset="0"/>
              </a:rPr>
              <a:t>double</a:t>
            </a:r>
            <a:r>
              <a:rPr lang="en-US" sz="1800" dirty="0" smtClean="0">
                <a:latin typeface="+mj-lt"/>
                <a:cs typeface="Courier New" panose="02070309020205020404" pitchFamily="49" charset="0"/>
              </a:rPr>
              <a:t> casts, the arithmetic is performed with 8 bits of precision, which yields incorrect results.</a:t>
            </a:r>
            <a:endParaRPr lang="en-US" sz="1800" dirty="0">
              <a:latin typeface="+mj-lt"/>
            </a:endParaRPr>
          </a:p>
        </p:txBody>
      </p:sp>
      <p:sp>
        <p:nvSpPr>
          <p:cNvPr id="18" name="TextBox 17"/>
          <p:cNvSpPr txBox="1"/>
          <p:nvPr/>
        </p:nvSpPr>
        <p:spPr>
          <a:xfrm>
            <a:off x="1066800" y="4115455"/>
            <a:ext cx="284052" cy="400110"/>
          </a:xfrm>
          <a:prstGeom prst="rect">
            <a:avLst/>
          </a:prstGeom>
          <a:noFill/>
          <a:effectLst>
            <a:outerShdw blurRad="50800" dist="38100" dir="2700000" algn="tl" rotWithShape="0">
              <a:prstClr val="black">
                <a:alpha val="67000"/>
              </a:prstClr>
            </a:outerShdw>
          </a:effectLst>
        </p:spPr>
        <p:txBody>
          <a:bodyPr wrap="none" rtlCol="0">
            <a:spAutoFit/>
          </a:bodyPr>
          <a:lstStyle/>
          <a:p>
            <a:r>
              <a:rPr lang="en-US" sz="2000" b="1" dirty="0" smtClean="0">
                <a:solidFill>
                  <a:schemeClr val="bg1">
                    <a:lumMod val="75000"/>
                  </a:schemeClr>
                </a:solidFill>
                <a:latin typeface="+mj-lt"/>
              </a:rPr>
              <a:t>I</a:t>
            </a:r>
            <a:endParaRPr lang="en-US" sz="2000" b="1" dirty="0">
              <a:solidFill>
                <a:schemeClr val="bg1">
                  <a:lumMod val="75000"/>
                </a:schemeClr>
              </a:solidFill>
              <a:latin typeface="+mj-lt"/>
            </a:endParaRPr>
          </a:p>
        </p:txBody>
      </p:sp>
      <p:sp>
        <p:nvSpPr>
          <p:cNvPr id="20" name="TextBox 19"/>
          <p:cNvSpPr txBox="1"/>
          <p:nvPr/>
        </p:nvSpPr>
        <p:spPr>
          <a:xfrm>
            <a:off x="5104654" y="4096063"/>
            <a:ext cx="312906" cy="400110"/>
          </a:xfrm>
          <a:prstGeom prst="rect">
            <a:avLst/>
          </a:prstGeom>
          <a:noFill/>
          <a:effectLst>
            <a:outerShdw blurRad="50800" dist="38100" dir="2700000" algn="tl" rotWithShape="0">
              <a:prstClr val="black">
                <a:alpha val="67000"/>
              </a:prstClr>
            </a:outerShdw>
          </a:effectLst>
        </p:spPr>
        <p:txBody>
          <a:bodyPr wrap="none" rtlCol="0">
            <a:spAutoFit/>
          </a:bodyPr>
          <a:lstStyle/>
          <a:p>
            <a:r>
              <a:rPr lang="en-US" sz="2000" b="1" dirty="0" smtClean="0">
                <a:solidFill>
                  <a:schemeClr val="bg1"/>
                </a:solidFill>
                <a:latin typeface="+mj-lt"/>
              </a:rPr>
              <a:t>J</a:t>
            </a:r>
            <a:endParaRPr lang="en-US" sz="2000" b="1" dirty="0">
              <a:solidFill>
                <a:schemeClr val="bg1"/>
              </a:solidFill>
              <a:latin typeface="+mj-lt"/>
            </a:endParaRPr>
          </a:p>
        </p:txBody>
      </p:sp>
      <p:sp>
        <p:nvSpPr>
          <p:cNvPr id="19" name="Text Box 8"/>
          <p:cNvSpPr txBox="1">
            <a:spLocks noChangeArrowheads="1"/>
          </p:cNvSpPr>
          <p:nvPr/>
        </p:nvSpPr>
        <p:spPr bwMode="auto">
          <a:xfrm>
            <a:off x="2238375" y="1904627"/>
            <a:ext cx="4619625" cy="615553"/>
          </a:xfrm>
          <a:prstGeom prst="rect">
            <a:avLst/>
          </a:prstGeom>
          <a:solidFill>
            <a:srgbClr val="FFFF99"/>
          </a:solidFill>
          <a:ln>
            <a:noFill/>
          </a:ln>
          <a:effectLst>
            <a:outerShdw blurRad="50800" dist="1016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smtClean="0"/>
              <a:t>In Matlab, the min and max are computed like this:</a:t>
            </a:r>
          </a:p>
          <a:p>
            <a:r>
              <a:rPr lang="en-US" sz="2000" b="1" dirty="0" smtClean="0">
                <a:latin typeface="Courier New" panose="02070309020205020404" pitchFamily="49" charset="0"/>
                <a:cs typeface="Courier New" panose="02070309020205020404" pitchFamily="49" charset="0"/>
              </a:rPr>
              <a:t>m = min(I(:)); M = max(I(:));</a:t>
            </a: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7142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depends on the material properties …</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8</a:t>
            </a:fld>
            <a:endParaRPr lang="en-US" dirty="0"/>
          </a:p>
        </p:txBody>
      </p:sp>
    </p:spTree>
    <p:extLst>
      <p:ext uri="{BB962C8B-B14F-4D97-AF65-F5344CB8AC3E}">
        <p14:creationId xmlns:p14="http://schemas.microsoft.com/office/powerpoint/2010/main" val="16853282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952500"/>
            <a:ext cx="7772400" cy="723900"/>
          </a:xfrm>
        </p:spPr>
        <p:txBody>
          <a:bodyPr/>
          <a:lstStyle/>
          <a:p>
            <a:r>
              <a:rPr lang="en-US" sz="3600" dirty="0" smtClean="0"/>
              <a:t>More on image intensity scaling</a:t>
            </a:r>
            <a:endParaRPr lang="en-US" sz="3600"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80</a:t>
            </a:fld>
            <a:endParaRPr lang="en-US" dirty="0"/>
          </a:p>
        </p:txBody>
      </p:sp>
      <p:sp>
        <p:nvSpPr>
          <p:cNvPr id="7" name="TextBox 6"/>
          <p:cNvSpPr txBox="1"/>
          <p:nvPr/>
        </p:nvSpPr>
        <p:spPr>
          <a:xfrm>
            <a:off x="3048000" y="1685151"/>
            <a:ext cx="5715000" cy="2031325"/>
          </a:xfrm>
          <a:prstGeom prst="rect">
            <a:avLst/>
          </a:prstGeom>
          <a:noFill/>
        </p:spPr>
        <p:txBody>
          <a:bodyPr wrap="square" rtlCol="0">
            <a:spAutoFit/>
          </a:bodyPr>
          <a:lstStyle/>
          <a:p>
            <a:pPr algn="just"/>
            <a:r>
              <a:rPr lang="en-US" sz="1800" dirty="0" smtClean="0">
                <a:latin typeface="+mj-lt"/>
              </a:rPr>
              <a:t>Linear scaling is not always appropriate. If the image has some important features with very low intensity values and others that are large, the darker features may not be visible in a linearly scaled result. In such cases nonlinear scaling can perform better. The images below are differently scaled versions of  </a:t>
            </a:r>
            <a:r>
              <a:rPr lang="en-US" sz="1800" dirty="0" smtClean="0">
                <a:latin typeface="Courier New" panose="02070309020205020404" pitchFamily="49" charset="0"/>
                <a:cs typeface="Courier New" panose="02070309020205020404" pitchFamily="49" charset="0"/>
              </a:rPr>
              <a:t>D = abs(I-J);</a:t>
            </a:r>
            <a:r>
              <a:rPr lang="en-US" sz="1800" dirty="0" smtClean="0">
                <a:latin typeface="+mj-lt"/>
              </a:rPr>
              <a:t> where </a:t>
            </a:r>
            <a:r>
              <a:rPr lang="en-US" sz="1800" b="1" dirty="0" smtClean="0">
                <a:latin typeface="+mj-lt"/>
              </a:rPr>
              <a:t>I</a:t>
            </a:r>
            <a:r>
              <a:rPr lang="en-US" sz="1800" dirty="0" smtClean="0">
                <a:latin typeface="+mj-lt"/>
              </a:rPr>
              <a:t> is the image to the left and </a:t>
            </a:r>
            <a:r>
              <a:rPr lang="en-US" sz="1800" b="1" dirty="0" smtClean="0">
                <a:latin typeface="+mj-lt"/>
              </a:rPr>
              <a:t>J</a:t>
            </a:r>
            <a:r>
              <a:rPr lang="en-US" sz="1800" dirty="0" smtClean="0">
                <a:latin typeface="+mj-lt"/>
              </a:rPr>
              <a:t> was a quality-0 jpeg copy of itself.</a:t>
            </a:r>
            <a:endParaRPr lang="en-US" sz="1800" dirty="0">
              <a:latin typeface="+mj-lt"/>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80401"/>
            <a:ext cx="2438400" cy="1828800"/>
          </a:xfrm>
          <a:prstGeom prst="rect">
            <a:avLst/>
          </a:prstGeom>
          <a:effectLst>
            <a:outerShdw blurRad="50800" dist="101600" dir="2940000" algn="tr" rotWithShape="0">
              <a:prstClr val="black">
                <a:alpha val="50000"/>
              </a:prstClr>
            </a:outerShdw>
          </a:effectLst>
        </p:spPr>
      </p:pic>
      <p:grpSp>
        <p:nvGrpSpPr>
          <p:cNvPr id="31" name="Group 30"/>
          <p:cNvGrpSpPr/>
          <p:nvPr/>
        </p:nvGrpSpPr>
        <p:grpSpPr>
          <a:xfrm>
            <a:off x="381000" y="3914001"/>
            <a:ext cx="2438400" cy="2181999"/>
            <a:chOff x="381000" y="3914001"/>
            <a:chExt cx="2438400" cy="2181999"/>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914001"/>
              <a:ext cx="2438400" cy="1828800"/>
            </a:xfrm>
            <a:prstGeom prst="rect">
              <a:avLst/>
            </a:prstGeom>
            <a:effectLst>
              <a:outerShdw blurRad="50800" dist="101600" dir="2940000" algn="tr" rotWithShape="0">
                <a:prstClr val="black">
                  <a:alpha val="50000"/>
                </a:prstClr>
              </a:outerShdw>
            </a:effectLst>
          </p:spPr>
        </p:pic>
        <p:sp>
          <p:nvSpPr>
            <p:cNvPr id="23" name="TextBox 22"/>
            <p:cNvSpPr txBox="1"/>
            <p:nvPr/>
          </p:nvSpPr>
          <p:spPr>
            <a:xfrm>
              <a:off x="381000" y="5819001"/>
              <a:ext cx="2438400" cy="276999"/>
            </a:xfrm>
            <a:prstGeom prst="rect">
              <a:avLst/>
            </a:prstGeom>
            <a:noFill/>
          </p:spPr>
          <p:txBody>
            <a:bodyPr wrap="square" rtlCol="0">
              <a:spAutoFit/>
            </a:bodyPr>
            <a:lstStyle/>
            <a:p>
              <a:pPr algn="ctr"/>
              <a:r>
                <a:rPr lang="en-US" sz="1200" dirty="0" smtClean="0">
                  <a:latin typeface="Courier New" panose="02070309020205020404" pitchFamily="49" charset="0"/>
                  <a:cs typeface="Courier New" panose="02070309020205020404" pitchFamily="49" charset="0"/>
                </a:rPr>
                <a:t>uint8(255*(D-m)/(M-m)))</a:t>
              </a:r>
              <a:endParaRPr lang="en-US" sz="1200" dirty="0">
                <a:latin typeface="Courier New" panose="02070309020205020404" pitchFamily="49" charset="0"/>
                <a:cs typeface="Courier New" panose="02070309020205020404" pitchFamily="49" charset="0"/>
              </a:endParaRPr>
            </a:p>
          </p:txBody>
        </p:sp>
      </p:grpSp>
      <p:grpSp>
        <p:nvGrpSpPr>
          <p:cNvPr id="30" name="Group 29"/>
          <p:cNvGrpSpPr/>
          <p:nvPr/>
        </p:nvGrpSpPr>
        <p:grpSpPr>
          <a:xfrm>
            <a:off x="2962851" y="3914001"/>
            <a:ext cx="3218874" cy="2181999"/>
            <a:chOff x="2962851" y="3914001"/>
            <a:chExt cx="3218874" cy="2181999"/>
          </a:xfrm>
        </p:grpSpPr>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327" y="3914001"/>
              <a:ext cx="2475346" cy="1828800"/>
            </a:xfrm>
            <a:prstGeom prst="rect">
              <a:avLst/>
            </a:prstGeom>
            <a:effectLst>
              <a:outerShdw blurRad="50800" dist="101600" dir="2940000" algn="tr" rotWithShape="0">
                <a:prstClr val="black">
                  <a:alpha val="50000"/>
                </a:prstClr>
              </a:outerShdw>
            </a:effectLst>
          </p:spPr>
        </p:pic>
        <p:sp>
          <p:nvSpPr>
            <p:cNvPr id="24" name="TextBox 23"/>
            <p:cNvSpPr txBox="1"/>
            <p:nvPr/>
          </p:nvSpPr>
          <p:spPr>
            <a:xfrm>
              <a:off x="2962851" y="5819001"/>
              <a:ext cx="3218874" cy="276999"/>
            </a:xfrm>
            <a:prstGeom prst="rect">
              <a:avLst/>
            </a:prstGeom>
            <a:noFill/>
          </p:spPr>
          <p:txBody>
            <a:bodyPr wrap="square" rtlCol="0">
              <a:spAutoFit/>
            </a:bodyPr>
            <a:lstStyle/>
            <a:p>
              <a:pPr algn="ctr"/>
              <a:r>
                <a:rPr lang="en-US" sz="1200" dirty="0" smtClean="0">
                  <a:latin typeface="Courier New" panose="02070309020205020404" pitchFamily="49" charset="0"/>
                  <a:cs typeface="Courier New" panose="02070309020205020404" pitchFamily="49" charset="0"/>
                </a:rPr>
                <a:t>L=</a:t>
              </a:r>
              <a:r>
                <a:rPr lang="en-US" sz="1200" dirty="0">
                  <a:latin typeface="Courier New" panose="02070309020205020404" pitchFamily="49" charset="0"/>
                  <a:cs typeface="Courier New" panose="02070309020205020404" pitchFamily="49" charset="0"/>
                </a:rPr>
                <a:t>log(D+1</a:t>
              </a:r>
              <a:r>
                <a:rPr lang="en-US" sz="1200" dirty="0" smtClean="0">
                  <a:latin typeface="Courier New" panose="02070309020205020404" pitchFamily="49" charset="0"/>
                  <a:cs typeface="Courier New" panose="02070309020205020404" pitchFamily="49" charset="0"/>
                </a:rPr>
                <a:t>),uint8(255*L/max(</a:t>
              </a:r>
              <a:r>
                <a:rPr lang="en-US" sz="1200" dirty="0" smtClean="0">
                  <a:solidFill>
                    <a:srgbClr val="000000"/>
                  </a:solidFill>
                  <a:latin typeface="Courier New" panose="02070309020205020404" pitchFamily="49" charset="0"/>
                  <a:cs typeface="Courier New" panose="02070309020205020404" pitchFamily="49" charset="0"/>
                </a:rPr>
                <a:t>L(:</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p:txBody>
        </p:sp>
      </p:grpSp>
      <p:grpSp>
        <p:nvGrpSpPr>
          <p:cNvPr id="29" name="Group 28"/>
          <p:cNvGrpSpPr/>
          <p:nvPr/>
        </p:nvGrpSpPr>
        <p:grpSpPr>
          <a:xfrm>
            <a:off x="6324600" y="3914001"/>
            <a:ext cx="2438400" cy="2181999"/>
            <a:chOff x="6324600" y="3914001"/>
            <a:chExt cx="2438400" cy="2181999"/>
          </a:xfrm>
        </p:grpSpPr>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3914001"/>
              <a:ext cx="2438400" cy="1828800"/>
            </a:xfrm>
            <a:prstGeom prst="rect">
              <a:avLst/>
            </a:prstGeom>
            <a:effectLst>
              <a:outerShdw blurRad="50800" dist="101600" dir="2940000" algn="tr" rotWithShape="0">
                <a:prstClr val="black">
                  <a:alpha val="50000"/>
                </a:prstClr>
              </a:outerShdw>
            </a:effectLst>
          </p:spPr>
        </p:pic>
        <p:sp>
          <p:nvSpPr>
            <p:cNvPr id="25" name="TextBox 24"/>
            <p:cNvSpPr txBox="1"/>
            <p:nvPr/>
          </p:nvSpPr>
          <p:spPr>
            <a:xfrm>
              <a:off x="6324600" y="5819001"/>
              <a:ext cx="2438400" cy="276999"/>
            </a:xfrm>
            <a:prstGeom prst="rect">
              <a:avLst/>
            </a:prstGeom>
            <a:noFill/>
          </p:spPr>
          <p:txBody>
            <a:bodyPr wrap="square" rtlCol="0">
              <a:spAutoFit/>
            </a:bodyPr>
            <a:lstStyle/>
            <a:p>
              <a:pPr algn="ctr"/>
              <a:r>
                <a:rPr lang="en-US" sz="1200" dirty="0" smtClean="0">
                  <a:latin typeface="Courier New" panose="02070309020205020404" pitchFamily="49" charset="0"/>
                  <a:cs typeface="Courier New" panose="02070309020205020404" pitchFamily="49" charset="0"/>
                </a:rPr>
                <a:t>uint8(D.^2)</a:t>
              </a:r>
              <a:endParaRPr lang="en-US" sz="12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1972554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Image Indexing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888" y="1747838"/>
            <a:ext cx="4208462" cy="408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pic>
      <p:sp>
        <p:nvSpPr>
          <p:cNvPr id="60419" name="Rectangle 3"/>
          <p:cNvSpPr>
            <a:spLocks noGrp="1" noChangeArrowheads="1"/>
          </p:cNvSpPr>
          <p:nvPr>
            <p:ph type="title"/>
          </p:nvPr>
        </p:nvSpPr>
        <p:spPr>
          <a:xfrm>
            <a:off x="484188" y="1076325"/>
            <a:ext cx="7772400" cy="723900"/>
          </a:xfrm>
        </p:spPr>
        <p:txBody>
          <a:bodyPr/>
          <a:lstStyle/>
          <a:p>
            <a:r>
              <a:rPr lang="en-US" sz="3300" dirty="0" smtClean="0"/>
              <a:t>Pixel Indexing in Matlab</a:t>
            </a:r>
          </a:p>
        </p:txBody>
      </p:sp>
      <p:sp>
        <p:nvSpPr>
          <p:cNvPr id="60420" name="Text Box 4"/>
          <p:cNvSpPr txBox="1">
            <a:spLocks noChangeArrowheads="1"/>
          </p:cNvSpPr>
          <p:nvPr/>
        </p:nvSpPr>
        <p:spPr bwMode="auto">
          <a:xfrm>
            <a:off x="484188" y="2017713"/>
            <a:ext cx="5611812" cy="9064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800" dirty="0">
                <a:latin typeface="Times New Roman" pitchFamily="18" charset="0"/>
              </a:rPr>
              <a:t>“For” loops in Matlab are inefficient, whereas Matlab’s native indexing  procedures are very fast.</a:t>
            </a:r>
          </a:p>
          <a:p>
            <a:endParaRPr lang="en-US" sz="1800" dirty="0">
              <a:latin typeface="Times New Roman" pitchFamily="18" charset="0"/>
            </a:endParaRPr>
          </a:p>
        </p:txBody>
      </p:sp>
      <p:sp>
        <p:nvSpPr>
          <p:cNvPr id="60421" name="Rectangle 5"/>
          <p:cNvSpPr>
            <a:spLocks noChangeArrowheads="1"/>
          </p:cNvSpPr>
          <p:nvPr/>
        </p:nvSpPr>
        <p:spPr bwMode="auto">
          <a:xfrm>
            <a:off x="1039813" y="3092450"/>
            <a:ext cx="4572000" cy="1155700"/>
          </a:xfrm>
          <a:prstGeom prst="rect">
            <a:avLst/>
          </a:prstGeom>
          <a:solidFill>
            <a:schemeClr val="bg1"/>
          </a:solidFill>
          <a:ln w="9525">
            <a:solidFill>
              <a:schemeClr val="tx1"/>
            </a:solidFill>
            <a:miter lim="800000"/>
            <a:headEnd/>
            <a:tailEnd/>
          </a:ln>
          <a:effectLst>
            <a:outerShdw blurRad="50800" dist="50800" dir="2700000" algn="tl" rotWithShape="0">
              <a:prstClr val="black">
                <a:alpha val="50000"/>
              </a:prstClr>
            </a:outerShdw>
          </a:effectLst>
        </p:spPr>
        <p:txBody>
          <a:bodyPr lIns="82058" tIns="41029" rIns="82058" bIns="41029">
            <a:spAutoFit/>
          </a:bodyPr>
          <a:lstStyle/>
          <a:p>
            <a:pPr defTabSz="820738"/>
            <a:r>
              <a:rPr lang="en-US" sz="1400" dirty="0">
                <a:solidFill>
                  <a:srgbClr val="0000FF"/>
                </a:solidFill>
                <a:latin typeface="Courier New" pitchFamily="49" charset="0"/>
              </a:rPr>
              <a:t>for </a:t>
            </a:r>
            <a:r>
              <a:rPr lang="en-US" sz="1400" dirty="0">
                <a:solidFill>
                  <a:schemeClr val="tx1"/>
                </a:solidFill>
                <a:latin typeface="Courier New" pitchFamily="49" charset="0"/>
              </a:rPr>
              <a:t>r = 1:R</a:t>
            </a:r>
          </a:p>
          <a:p>
            <a:pPr defTabSz="820738"/>
            <a:r>
              <a:rPr lang="en-US" sz="1400" dirty="0">
                <a:solidFill>
                  <a:srgbClr val="0000FF"/>
                </a:solidFill>
                <a:latin typeface="Courier New" pitchFamily="49" charset="0"/>
              </a:rPr>
              <a:t>   for </a:t>
            </a:r>
            <a:r>
              <a:rPr lang="en-US" sz="1400" dirty="0">
                <a:solidFill>
                  <a:schemeClr val="tx1"/>
                </a:solidFill>
                <a:latin typeface="Courier New" pitchFamily="49" charset="0"/>
              </a:rPr>
              <a:t>c = 1:C</a:t>
            </a:r>
          </a:p>
          <a:p>
            <a:pPr defTabSz="820738"/>
            <a:r>
              <a:rPr lang="en-US" sz="1400" dirty="0">
                <a:solidFill>
                  <a:srgbClr val="0000FF"/>
                </a:solidFill>
                <a:latin typeface="Courier New" pitchFamily="49" charset="0"/>
              </a:rPr>
              <a:t>      </a:t>
            </a:r>
            <a:r>
              <a:rPr lang="en-US" sz="1400" dirty="0">
                <a:solidFill>
                  <a:schemeClr val="tx1"/>
                </a:solidFill>
                <a:latin typeface="Courier New" pitchFamily="49" charset="0"/>
              </a:rPr>
              <a:t>J(r,c,:) = IP_Function(I(r,c,:));</a:t>
            </a:r>
          </a:p>
          <a:p>
            <a:pPr defTabSz="820738"/>
            <a:r>
              <a:rPr lang="en-US" sz="1400" dirty="0">
                <a:solidFill>
                  <a:srgbClr val="0000FF"/>
                </a:solidFill>
                <a:latin typeface="Courier New" pitchFamily="49" charset="0"/>
              </a:rPr>
              <a:t>   end</a:t>
            </a:r>
          </a:p>
          <a:p>
            <a:pPr defTabSz="820738"/>
            <a:r>
              <a:rPr lang="en-US" sz="1400" dirty="0">
                <a:solidFill>
                  <a:srgbClr val="0000FF"/>
                </a:solidFill>
                <a:latin typeface="Courier New" pitchFamily="49" charset="0"/>
              </a:rPr>
              <a:t>end</a:t>
            </a:r>
          </a:p>
        </p:txBody>
      </p:sp>
      <p:sp>
        <p:nvSpPr>
          <p:cNvPr id="60422" name="Rectangle 6"/>
          <p:cNvSpPr>
            <a:spLocks noChangeArrowheads="1"/>
          </p:cNvSpPr>
          <p:nvPr/>
        </p:nvSpPr>
        <p:spPr bwMode="auto">
          <a:xfrm>
            <a:off x="1039813" y="4773613"/>
            <a:ext cx="2354262" cy="304800"/>
          </a:xfrm>
          <a:prstGeom prst="rect">
            <a:avLst/>
          </a:prstGeom>
          <a:solidFill>
            <a:schemeClr val="bg1"/>
          </a:solidFill>
          <a:ln w="9525">
            <a:solidFill>
              <a:schemeClr val="tx1"/>
            </a:solidFill>
            <a:miter lim="800000"/>
            <a:headEnd/>
            <a:tailEnd/>
          </a:ln>
          <a:effectLst>
            <a:outerShdw blurRad="50800" dist="50800" dir="2700000" algn="tl" rotWithShape="0">
              <a:prstClr val="black">
                <a:alpha val="50000"/>
              </a:prstClr>
            </a:outerShdw>
          </a:effectLst>
        </p:spPr>
        <p:txBody>
          <a:bodyPr lIns="82058" tIns="41029" rIns="82058" bIns="41029">
            <a:spAutoFit/>
          </a:bodyPr>
          <a:lstStyle/>
          <a:p>
            <a:pPr defTabSz="820738"/>
            <a:r>
              <a:rPr lang="en-US" sz="1400" dirty="0">
                <a:solidFill>
                  <a:schemeClr val="tx1"/>
                </a:solidFill>
                <a:latin typeface="Courier New" pitchFamily="49" charset="0"/>
              </a:rPr>
              <a:t>J = IP_Function(I);</a:t>
            </a:r>
          </a:p>
        </p:txBody>
      </p:sp>
      <p:sp>
        <p:nvSpPr>
          <p:cNvPr id="60423" name="Text Box 7"/>
          <p:cNvSpPr txBox="1">
            <a:spLocks noChangeArrowheads="1"/>
          </p:cNvSpPr>
          <p:nvPr/>
        </p:nvSpPr>
        <p:spPr bwMode="auto">
          <a:xfrm>
            <a:off x="484188" y="2755900"/>
            <a:ext cx="1524000" cy="295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latin typeface="Times New Roman" pitchFamily="18" charset="0"/>
              </a:rPr>
              <a:t>Rather than</a:t>
            </a:r>
          </a:p>
        </p:txBody>
      </p:sp>
      <p:sp>
        <p:nvSpPr>
          <p:cNvPr id="60424" name="Text Box 8"/>
          <p:cNvSpPr txBox="1">
            <a:spLocks noChangeArrowheads="1"/>
          </p:cNvSpPr>
          <p:nvPr/>
        </p:nvSpPr>
        <p:spPr bwMode="auto">
          <a:xfrm>
            <a:off x="484188" y="4398963"/>
            <a:ext cx="1524000" cy="2968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latin typeface="Times New Roman" pitchFamily="18" charset="0"/>
              </a:rPr>
              <a:t>use, if possible</a:t>
            </a:r>
          </a:p>
        </p:txBody>
      </p:sp>
      <p:sp>
        <p:nvSpPr>
          <p:cNvPr id="60425" name="Text Box 9"/>
          <p:cNvSpPr txBox="1">
            <a:spLocks noChangeArrowheads="1"/>
          </p:cNvSpPr>
          <p:nvPr/>
        </p:nvSpPr>
        <p:spPr bwMode="auto">
          <a:xfrm>
            <a:off x="484188" y="5245100"/>
            <a:ext cx="5383212" cy="729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latin typeface="Times New Roman" pitchFamily="18" charset="0"/>
              </a:rPr>
              <a:t>But, sometimes that is not possible.</a:t>
            </a:r>
          </a:p>
          <a:p>
            <a:r>
              <a:rPr lang="en-US" sz="1400" dirty="0">
                <a:latin typeface="Times New Roman" pitchFamily="18" charset="0"/>
              </a:rPr>
              <a:t>For example, if the output, </a:t>
            </a:r>
            <a:r>
              <a:rPr lang="en-US" sz="1400" b="1" dirty="0">
                <a:latin typeface="+mj-lt"/>
                <a:cs typeface="Courier New" pitchFamily="49" charset="0"/>
              </a:rPr>
              <a:t>J</a:t>
            </a:r>
            <a:r>
              <a:rPr lang="en-US" sz="1400" dirty="0">
                <a:latin typeface="Times New Roman" pitchFamily="18" charset="0"/>
              </a:rPr>
              <a:t>, is decimated with respect to the input, </a:t>
            </a:r>
            <a:r>
              <a:rPr lang="en-US" sz="1400" b="1" dirty="0" smtClean="0">
                <a:latin typeface="+mj-lt"/>
                <a:cs typeface="Courier New" pitchFamily="49" charset="0"/>
              </a:rPr>
              <a:t>I</a:t>
            </a:r>
            <a:r>
              <a:rPr lang="en-US" sz="1400" dirty="0">
                <a:latin typeface="Times New Roman" pitchFamily="18" charset="0"/>
              </a:rPr>
              <a:t>, the above will not work (unless, of course, it is done within IP_function).  </a:t>
            </a:r>
          </a:p>
        </p:txBody>
      </p:sp>
      <p:sp>
        <p:nvSpPr>
          <p:cNvPr id="60426" name="Text Box 10"/>
          <p:cNvSpPr txBox="1">
            <a:spLocks noChangeArrowheads="1"/>
          </p:cNvSpPr>
          <p:nvPr/>
        </p:nvSpPr>
        <p:spPr bwMode="auto">
          <a:xfrm>
            <a:off x="6303963" y="1546225"/>
            <a:ext cx="1800225" cy="1273175"/>
          </a:xfrm>
          <a:prstGeom prst="rect">
            <a:avLst/>
          </a:prstGeom>
          <a:solidFill>
            <a:srgbClr val="FFFF99"/>
          </a:solidFill>
          <a:ln>
            <a:noFill/>
          </a:ln>
          <a:effectLst>
            <a:outerShdw blurRad="50800" dist="50800" dir="2700000" algn="tl" rotWithShape="0">
              <a:prstClr val="black">
                <a:alpha val="50000"/>
              </a:prstClr>
            </a:outerShdw>
          </a:effectLs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“IP_Function” is some arbitrary image processing function that you or someone else has written.</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1E61A584-22B8-4A15-9BF6-AC68AD103192}" type="slidenum">
              <a:rPr lang="en-US"/>
              <a:pPr>
                <a:defRPr/>
              </a:pPr>
              <a:t>81</a:t>
            </a:fld>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84188" y="1076325"/>
            <a:ext cx="7772400" cy="723900"/>
          </a:xfrm>
        </p:spPr>
        <p:txBody>
          <a:bodyPr/>
          <a:lstStyle/>
          <a:p>
            <a:r>
              <a:rPr lang="en-US" sz="3300" dirty="0" smtClean="0"/>
              <a:t>Pixel Indexing in Matlab</a:t>
            </a:r>
          </a:p>
        </p:txBody>
      </p:sp>
      <p:pic>
        <p:nvPicPr>
          <p:cNvPr id="61443" name="Picture 3" descr="NBF-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2325688"/>
            <a:ext cx="2660650"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descr="NBF-05-decimate-r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075" y="990600"/>
            <a:ext cx="2662238"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descr="NBF-05-decimate-c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75" y="3652838"/>
            <a:ext cx="2662238"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Rectangle 6"/>
          <p:cNvSpPr>
            <a:spLocks noChangeArrowheads="1"/>
          </p:cNvSpPr>
          <p:nvPr/>
        </p:nvSpPr>
        <p:spPr bwMode="auto">
          <a:xfrm>
            <a:off x="4324350" y="2352675"/>
            <a:ext cx="1238250" cy="30480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wrap="none" lIns="82058" tIns="41029" rIns="82058" bIns="41029">
            <a:spAutoFit/>
          </a:bodyPr>
          <a:lstStyle/>
          <a:p>
            <a:pPr defTabSz="820738"/>
            <a:r>
              <a:rPr lang="en-US" sz="1400" dirty="0">
                <a:latin typeface="Courier New" pitchFamily="49" charset="0"/>
              </a:rPr>
              <a:t>r = 1:n:R;</a:t>
            </a:r>
          </a:p>
        </p:txBody>
      </p:sp>
      <p:sp>
        <p:nvSpPr>
          <p:cNvPr id="61447" name="Rectangle 7"/>
          <p:cNvSpPr>
            <a:spLocks noChangeArrowheads="1"/>
          </p:cNvSpPr>
          <p:nvPr/>
        </p:nvSpPr>
        <p:spPr bwMode="auto">
          <a:xfrm>
            <a:off x="4324350" y="4102100"/>
            <a:ext cx="1238250" cy="30480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wrap="none" lIns="82058" tIns="41029" rIns="82058" bIns="41029">
            <a:spAutoFit/>
          </a:bodyPr>
          <a:lstStyle/>
          <a:p>
            <a:pPr defTabSz="820738"/>
            <a:r>
              <a:rPr lang="en-US" sz="1400" dirty="0">
                <a:latin typeface="Courier New" pitchFamily="49" charset="0"/>
              </a:rPr>
              <a:t>c = 1:n:C;</a:t>
            </a:r>
          </a:p>
        </p:txBody>
      </p:sp>
      <p:sp>
        <p:nvSpPr>
          <p:cNvPr id="61448" name="Text Box 8"/>
          <p:cNvSpPr txBox="1">
            <a:spLocks noChangeArrowheads="1"/>
          </p:cNvSpPr>
          <p:nvPr/>
        </p:nvSpPr>
        <p:spPr bwMode="auto">
          <a:xfrm>
            <a:off x="838200" y="5181600"/>
            <a:ext cx="3976688" cy="815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a:latin typeface="Times New Roman" pitchFamily="18" charset="0"/>
              </a:rPr>
              <a:t>To decimate the above image by a factor of </a:t>
            </a:r>
            <a:r>
              <a:rPr lang="en-US" sz="1600" i="1" dirty="0">
                <a:latin typeface="Times New Roman" pitchFamily="18" charset="0"/>
              </a:rPr>
              <a:t>n</a:t>
            </a:r>
            <a:r>
              <a:rPr lang="en-US" sz="1600" dirty="0">
                <a:latin typeface="Times New Roman" pitchFamily="18" charset="0"/>
              </a:rPr>
              <a:t>, create a vector, </a:t>
            </a:r>
            <a:r>
              <a:rPr lang="en-US" sz="1600" b="1" dirty="0">
                <a:latin typeface="Times New Roman" pitchFamily="18" charset="0"/>
              </a:rPr>
              <a:t>r</a:t>
            </a:r>
            <a:r>
              <a:rPr lang="en-US" sz="1600" dirty="0">
                <a:latin typeface="Times New Roman" pitchFamily="18" charset="0"/>
              </a:rPr>
              <a:t>, that contains the index of every </a:t>
            </a:r>
            <a:r>
              <a:rPr lang="en-US" sz="1600" i="1" dirty="0">
                <a:latin typeface="Times New Roman" pitchFamily="18" charset="0"/>
              </a:rPr>
              <a:t>n</a:t>
            </a:r>
            <a:r>
              <a:rPr lang="en-US" sz="1600" dirty="0">
                <a:latin typeface="Times New Roman" pitchFamily="18" charset="0"/>
              </a:rPr>
              <a:t>th row, and a similar vector, </a:t>
            </a:r>
            <a:r>
              <a:rPr lang="en-US" sz="1600" b="1" dirty="0">
                <a:latin typeface="Times New Roman" pitchFamily="18" charset="0"/>
              </a:rPr>
              <a:t>c</a:t>
            </a:r>
            <a:r>
              <a:rPr lang="en-US" sz="1600" dirty="0">
                <a:latin typeface="Times New Roman" pitchFamily="18" charset="0"/>
              </a:rPr>
              <a:t>.</a:t>
            </a:r>
          </a:p>
        </p:txBody>
      </p:sp>
      <p:sp>
        <p:nvSpPr>
          <p:cNvPr id="61449" name="Text Box 9"/>
          <p:cNvSpPr txBox="1">
            <a:spLocks noChangeArrowheads="1"/>
          </p:cNvSpPr>
          <p:nvPr/>
        </p:nvSpPr>
        <p:spPr bwMode="auto">
          <a:xfrm rot="5400000">
            <a:off x="7331075" y="2108200"/>
            <a:ext cx="2486025" cy="2508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100" i="1" dirty="0">
                <a:latin typeface="Times New Roman" pitchFamily="18" charset="0"/>
              </a:rPr>
              <a:t>r</a:t>
            </a:r>
            <a:r>
              <a:rPr lang="en-US" sz="1100" dirty="0">
                <a:latin typeface="Times New Roman" pitchFamily="18" charset="0"/>
              </a:rPr>
              <a:t> = [1  4  7  10  13  16  19  22  25  28  31]</a:t>
            </a:r>
          </a:p>
        </p:txBody>
      </p:sp>
      <p:sp>
        <p:nvSpPr>
          <p:cNvPr id="61450" name="Text Box 10"/>
          <p:cNvSpPr txBox="1">
            <a:spLocks noChangeArrowheads="1"/>
          </p:cNvSpPr>
          <p:nvPr/>
        </p:nvSpPr>
        <p:spPr bwMode="auto">
          <a:xfrm rot="5400000">
            <a:off x="7328694" y="4801394"/>
            <a:ext cx="2493963" cy="2508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100" i="1" dirty="0">
                <a:latin typeface="Times New Roman" pitchFamily="18" charset="0"/>
              </a:rPr>
              <a:t>c</a:t>
            </a:r>
            <a:r>
              <a:rPr lang="en-US" sz="1100" dirty="0">
                <a:latin typeface="Times New Roman" pitchFamily="18" charset="0"/>
              </a:rPr>
              <a:t> = [1  4  7  10  13  16  19  22  25  28  31]</a:t>
            </a:r>
          </a:p>
        </p:txBody>
      </p:sp>
      <p:sp>
        <p:nvSpPr>
          <p:cNvPr id="61451" name="Text Box 11"/>
          <p:cNvSpPr txBox="1">
            <a:spLocks noChangeArrowheads="1"/>
          </p:cNvSpPr>
          <p:nvPr/>
        </p:nvSpPr>
        <p:spPr bwMode="auto">
          <a:xfrm>
            <a:off x="5334000" y="1209675"/>
            <a:ext cx="692150" cy="51752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sz="1400" dirty="0"/>
              <a:t>Here, n=3</a:t>
            </a:r>
          </a:p>
        </p:txBody>
      </p:sp>
      <p:sp>
        <p:nvSpPr>
          <p:cNvPr id="61452" name="Rectangle 12"/>
          <p:cNvSpPr>
            <a:spLocks noChangeArrowheads="1"/>
          </p:cNvSpPr>
          <p:nvPr/>
        </p:nvSpPr>
        <p:spPr bwMode="auto">
          <a:xfrm>
            <a:off x="4546600" y="2824163"/>
            <a:ext cx="1025525" cy="30480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wrap="none" lIns="82058" tIns="41029" rIns="82058" bIns="41029">
            <a:spAutoFit/>
          </a:bodyPr>
          <a:lstStyle/>
          <a:p>
            <a:pPr defTabSz="820738"/>
            <a:r>
              <a:rPr lang="en-US" sz="1400" dirty="0">
                <a:latin typeface="Courier New" pitchFamily="49" charset="0"/>
              </a:rPr>
              <a:t>I(r,:,:)</a:t>
            </a:r>
          </a:p>
        </p:txBody>
      </p:sp>
      <p:sp>
        <p:nvSpPr>
          <p:cNvPr id="61453" name="Rectangle 13"/>
          <p:cNvSpPr>
            <a:spLocks noChangeArrowheads="1"/>
          </p:cNvSpPr>
          <p:nvPr/>
        </p:nvSpPr>
        <p:spPr bwMode="auto">
          <a:xfrm>
            <a:off x="4546600" y="4572000"/>
            <a:ext cx="1025525" cy="30480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wrap="none" lIns="82058" tIns="41029" rIns="82058" bIns="41029">
            <a:spAutoFit/>
          </a:bodyPr>
          <a:lstStyle/>
          <a:p>
            <a:pPr defTabSz="820738"/>
            <a:r>
              <a:rPr lang="en-US" sz="1400" dirty="0">
                <a:latin typeface="Courier New" pitchFamily="49" charset="0"/>
              </a:rPr>
              <a:t>I(:,c,:)</a:t>
            </a:r>
          </a:p>
        </p:txBody>
      </p:sp>
      <p:sp>
        <p:nvSpPr>
          <p:cNvPr id="61454" name="Line 14"/>
          <p:cNvSpPr>
            <a:spLocks noChangeShapeType="1"/>
          </p:cNvSpPr>
          <p:nvPr/>
        </p:nvSpPr>
        <p:spPr bwMode="auto">
          <a:xfrm>
            <a:off x="4502150" y="2622550"/>
            <a:ext cx="347663" cy="268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61455" name="Line 15"/>
          <p:cNvSpPr>
            <a:spLocks noChangeShapeType="1"/>
          </p:cNvSpPr>
          <p:nvPr/>
        </p:nvSpPr>
        <p:spPr bwMode="auto">
          <a:xfrm>
            <a:off x="4641850" y="4370388"/>
            <a:ext cx="414338" cy="268287"/>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270753DE-5E0F-4805-890E-22CC9AABBF45}" type="slidenum">
              <a:rPr lang="en-US"/>
              <a:pPr>
                <a:defRPr/>
              </a:pPr>
              <a:t>82</a:t>
            </a:fld>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NBF-05-decim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075" y="3652838"/>
            <a:ext cx="2662238"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3" descr="NBF-05-decimate-latt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075" y="990600"/>
            <a:ext cx="2662238"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4"/>
          <p:cNvSpPr>
            <a:spLocks noGrp="1" noChangeArrowheads="1"/>
          </p:cNvSpPr>
          <p:nvPr>
            <p:ph type="title"/>
          </p:nvPr>
        </p:nvSpPr>
        <p:spPr>
          <a:xfrm>
            <a:off x="484188" y="1076325"/>
            <a:ext cx="7772400" cy="723900"/>
          </a:xfrm>
        </p:spPr>
        <p:txBody>
          <a:bodyPr/>
          <a:lstStyle/>
          <a:p>
            <a:r>
              <a:rPr lang="en-US" sz="3300" dirty="0" smtClean="0"/>
              <a:t>Pixel Indexing in Matlab</a:t>
            </a:r>
          </a:p>
        </p:txBody>
      </p:sp>
      <p:pic>
        <p:nvPicPr>
          <p:cNvPr id="62469" name="Picture 5" descr="NBF-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425" y="2325688"/>
            <a:ext cx="2660650"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 Box 6"/>
          <p:cNvSpPr txBox="1">
            <a:spLocks noChangeArrowheads="1"/>
          </p:cNvSpPr>
          <p:nvPr/>
        </p:nvSpPr>
        <p:spPr bwMode="auto">
          <a:xfrm>
            <a:off x="1279525" y="5181600"/>
            <a:ext cx="3097213" cy="815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600" dirty="0">
                <a:latin typeface="Times New Roman" pitchFamily="18" charset="0"/>
              </a:rPr>
              <a:t>Then, vectors </a:t>
            </a:r>
            <a:r>
              <a:rPr lang="en-US" sz="1600" b="1" dirty="0">
                <a:latin typeface="Times New Roman" pitchFamily="18" charset="0"/>
              </a:rPr>
              <a:t>r</a:t>
            </a:r>
            <a:r>
              <a:rPr lang="en-US" sz="1600" dirty="0">
                <a:latin typeface="Times New Roman" pitchFamily="18" charset="0"/>
              </a:rPr>
              <a:t> and </a:t>
            </a:r>
            <a:r>
              <a:rPr lang="en-US" sz="1600" b="1" dirty="0">
                <a:latin typeface="Times New Roman" pitchFamily="18" charset="0"/>
              </a:rPr>
              <a:t>c</a:t>
            </a:r>
            <a:r>
              <a:rPr lang="en-US" sz="1600" dirty="0">
                <a:latin typeface="Times New Roman" pitchFamily="18" charset="0"/>
              </a:rPr>
              <a:t> used as index arguments for image </a:t>
            </a:r>
            <a:r>
              <a:rPr lang="en-US" sz="1600" b="1" dirty="0">
                <a:latin typeface="Times New Roman" pitchFamily="18" charset="0"/>
              </a:rPr>
              <a:t>I</a:t>
            </a:r>
            <a:r>
              <a:rPr lang="en-US" sz="1600" dirty="0">
                <a:latin typeface="Times New Roman" pitchFamily="18" charset="0"/>
              </a:rPr>
              <a:t> select every </a:t>
            </a:r>
            <a:r>
              <a:rPr lang="en-US" sz="1600" i="1" dirty="0">
                <a:latin typeface="Times New Roman" pitchFamily="18" charset="0"/>
              </a:rPr>
              <a:t>n</a:t>
            </a:r>
            <a:r>
              <a:rPr lang="en-US" sz="1600" dirty="0">
                <a:latin typeface="Times New Roman" pitchFamily="18" charset="0"/>
              </a:rPr>
              <a:t>th column in every </a:t>
            </a:r>
            <a:r>
              <a:rPr lang="en-US" sz="1600" i="1" dirty="0">
                <a:latin typeface="Times New Roman" pitchFamily="18" charset="0"/>
              </a:rPr>
              <a:t>n</a:t>
            </a:r>
            <a:r>
              <a:rPr lang="en-US" sz="1600" dirty="0">
                <a:latin typeface="Times New Roman" pitchFamily="18" charset="0"/>
              </a:rPr>
              <a:t>th row.</a:t>
            </a:r>
          </a:p>
        </p:txBody>
      </p:sp>
      <p:sp>
        <p:nvSpPr>
          <p:cNvPr id="62471" name="Rectangle 7"/>
          <p:cNvSpPr>
            <a:spLocks noChangeArrowheads="1"/>
          </p:cNvSpPr>
          <p:nvPr/>
        </p:nvSpPr>
        <p:spPr bwMode="auto">
          <a:xfrm>
            <a:off x="4532313" y="4572000"/>
            <a:ext cx="812800" cy="30480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wrap="none" lIns="82058" tIns="41029" rIns="82058" bIns="41029">
            <a:spAutoFit/>
          </a:bodyPr>
          <a:lstStyle/>
          <a:p>
            <a:pPr defTabSz="820738"/>
            <a:r>
              <a:rPr lang="en-US" sz="1400" dirty="0">
                <a:latin typeface="Courier New" pitchFamily="49" charset="0"/>
              </a:rPr>
              <a:t>I(r,c)</a:t>
            </a:r>
          </a:p>
        </p:txBody>
      </p:sp>
      <p:sp>
        <p:nvSpPr>
          <p:cNvPr id="62472" name="Text Box 8"/>
          <p:cNvSpPr txBox="1">
            <a:spLocks noChangeArrowheads="1"/>
          </p:cNvSpPr>
          <p:nvPr/>
        </p:nvSpPr>
        <p:spPr bwMode="auto">
          <a:xfrm>
            <a:off x="4502150" y="2352675"/>
            <a:ext cx="901700" cy="1155700"/>
          </a:xfrm>
          <a:prstGeom prst="rect">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sz="1400" dirty="0">
                <a:latin typeface="Arial" charset="0"/>
              </a:rPr>
              <a:t>Take the pixels indexed by both  </a:t>
            </a:r>
            <a:r>
              <a:rPr lang="en-US" sz="1400" i="1" dirty="0">
                <a:latin typeface="Times New Roman" pitchFamily="18" charset="0"/>
              </a:rPr>
              <a:t>r</a:t>
            </a:r>
            <a:r>
              <a:rPr lang="en-US" sz="1400" dirty="0">
                <a:latin typeface="Arial" charset="0"/>
              </a:rPr>
              <a:t> and </a:t>
            </a:r>
            <a:r>
              <a:rPr lang="en-US" sz="1400" i="1" dirty="0">
                <a:latin typeface="Times New Roman" pitchFamily="18" charset="0"/>
              </a:rPr>
              <a:t>c</a:t>
            </a:r>
            <a:r>
              <a:rPr lang="en-US" sz="1400" dirty="0">
                <a:latin typeface="Arial" charset="0"/>
              </a:rPr>
              <a:t>. </a:t>
            </a:r>
          </a:p>
        </p:txBody>
      </p:sp>
      <p:sp>
        <p:nvSpPr>
          <p:cNvPr id="62473" name="AutoShape 9"/>
          <p:cNvSpPr>
            <a:spLocks noChangeArrowheads="1"/>
          </p:cNvSpPr>
          <p:nvPr/>
        </p:nvSpPr>
        <p:spPr bwMode="auto">
          <a:xfrm>
            <a:off x="4849813" y="3744913"/>
            <a:ext cx="206375" cy="604837"/>
          </a:xfrm>
          <a:prstGeom prst="downArrow">
            <a:avLst>
              <a:gd name="adj1" fmla="val 50000"/>
              <a:gd name="adj2" fmla="val 73269"/>
            </a:avLst>
          </a:prstGeom>
          <a:solidFill>
            <a:schemeClr val="bg1"/>
          </a:solidFill>
          <a:ln w="9525">
            <a:solidFill>
              <a:schemeClr val="tx1"/>
            </a:solidFill>
            <a:miter lim="800000"/>
            <a:headEnd/>
            <a:tailEnd/>
          </a:ln>
          <a:effectLst>
            <a:outerShdw blurRad="50800" dist="76200" dir="8100000" algn="tr" rotWithShape="0">
              <a:prstClr val="black">
                <a:alpha val="40000"/>
              </a:prstClr>
            </a:outerShdw>
          </a:effectLst>
        </p:spPr>
        <p:txBody>
          <a:bodyPr wrap="none" anchor="ctr">
            <a:spAutoFit/>
          </a:bodyPr>
          <a:lstStyle/>
          <a:p>
            <a:endParaRPr lang="en-US" dirty="0"/>
          </a:p>
        </p:txBody>
      </p:sp>
      <p:sp>
        <p:nvSpPr>
          <p:cNvPr id="62474" name="Text Box 10"/>
          <p:cNvSpPr txBox="1">
            <a:spLocks noChangeArrowheads="1"/>
          </p:cNvSpPr>
          <p:nvPr/>
        </p:nvSpPr>
        <p:spPr bwMode="auto">
          <a:xfrm>
            <a:off x="5334000" y="1209675"/>
            <a:ext cx="692150" cy="51752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sz="1400" dirty="0"/>
              <a:t>Here, n=3</a:t>
            </a:r>
          </a:p>
        </p:txBody>
      </p:sp>
      <p:sp>
        <p:nvSpPr>
          <p:cNvPr id="62475" name="Text Box 11"/>
          <p:cNvSpPr txBox="1">
            <a:spLocks noChangeArrowheads="1"/>
          </p:cNvSpPr>
          <p:nvPr/>
        </p:nvSpPr>
        <p:spPr bwMode="auto">
          <a:xfrm>
            <a:off x="0" y="3160713"/>
            <a:ext cx="1385888" cy="517525"/>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400" dirty="0"/>
              <a:t>This is called, ‘vectorizing’.</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98B48E4F-2E43-4FE3-BF70-17AF82FFF25A}" type="slidenum">
              <a:rPr lang="en-US"/>
              <a:pPr>
                <a:defRPr/>
              </a:pPr>
              <a:t>83</a:t>
            </a:fld>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title"/>
          </p:nvPr>
        </p:nvSpPr>
        <p:spPr>
          <a:xfrm>
            <a:off x="484188" y="1076325"/>
            <a:ext cx="7772400" cy="723900"/>
          </a:xfrm>
        </p:spPr>
        <p:txBody>
          <a:bodyPr/>
          <a:lstStyle/>
          <a:p>
            <a:r>
              <a:rPr lang="en-US" sz="3300" dirty="0" smtClean="0"/>
              <a:t>Pixel Indexing in Matlab</a:t>
            </a:r>
          </a:p>
        </p:txBody>
      </p:sp>
      <p:pic>
        <p:nvPicPr>
          <p:cNvPr id="63491" name="Picture 4" descr="NBF-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2325688"/>
            <a:ext cx="2660650"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5" descr="NBF-05-downsamp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025" y="1855788"/>
            <a:ext cx="919163"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Rectangle 6"/>
          <p:cNvSpPr>
            <a:spLocks noChangeArrowheads="1"/>
          </p:cNvSpPr>
          <p:nvPr/>
        </p:nvSpPr>
        <p:spPr bwMode="auto">
          <a:xfrm>
            <a:off x="2349500" y="5041900"/>
            <a:ext cx="919163" cy="304800"/>
          </a:xfrm>
          <a:prstGeom prst="rect">
            <a:avLst/>
          </a:pr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wrap="none" lIns="82058" tIns="41029" rIns="82058" bIns="41029">
            <a:spAutoFit/>
          </a:bodyPr>
          <a:lstStyle/>
          <a:p>
            <a:pPr defTabSz="820738"/>
            <a:r>
              <a:rPr lang="en-US" sz="1400" dirty="0">
                <a:latin typeface="Arial" charset="0"/>
              </a:rPr>
              <a:t>image,</a:t>
            </a:r>
            <a:r>
              <a:rPr lang="en-US" sz="1400" dirty="0">
                <a:latin typeface="Courier New" pitchFamily="49" charset="0"/>
              </a:rPr>
              <a:t> </a:t>
            </a:r>
            <a:r>
              <a:rPr lang="en-US" sz="1400" b="1" dirty="0">
                <a:latin typeface="Courier New" pitchFamily="49" charset="0"/>
              </a:rPr>
              <a:t>I</a:t>
            </a:r>
          </a:p>
        </p:txBody>
      </p:sp>
      <p:sp>
        <p:nvSpPr>
          <p:cNvPr id="63494" name="Rectangle 7"/>
          <p:cNvSpPr>
            <a:spLocks noChangeArrowheads="1"/>
          </p:cNvSpPr>
          <p:nvPr/>
        </p:nvSpPr>
        <p:spPr bwMode="auto">
          <a:xfrm>
            <a:off x="1454150" y="5648325"/>
            <a:ext cx="1238250" cy="304800"/>
          </a:xfrm>
          <a:prstGeom prst="rect">
            <a:avLst/>
          </a:pr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wrap="none" lIns="82058" tIns="41029" rIns="82058" bIns="41029">
            <a:spAutoFit/>
          </a:bodyPr>
          <a:lstStyle/>
          <a:p>
            <a:pPr defTabSz="820738"/>
            <a:r>
              <a:rPr lang="en-US" sz="1400" dirty="0">
                <a:latin typeface="Courier New" pitchFamily="49" charset="0"/>
              </a:rPr>
              <a:t>r = 1:n:R;</a:t>
            </a:r>
          </a:p>
        </p:txBody>
      </p:sp>
      <p:sp>
        <p:nvSpPr>
          <p:cNvPr id="63495" name="Rectangle 8"/>
          <p:cNvSpPr>
            <a:spLocks noChangeArrowheads="1"/>
          </p:cNvSpPr>
          <p:nvPr/>
        </p:nvSpPr>
        <p:spPr bwMode="auto">
          <a:xfrm>
            <a:off x="2909888" y="5648325"/>
            <a:ext cx="1238250" cy="304800"/>
          </a:xfrm>
          <a:prstGeom prst="rect">
            <a:avLst/>
          </a:pr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wrap="none" lIns="82058" tIns="41029" rIns="82058" bIns="41029">
            <a:spAutoFit/>
          </a:bodyPr>
          <a:lstStyle/>
          <a:p>
            <a:pPr defTabSz="820738"/>
            <a:r>
              <a:rPr lang="en-US" sz="1400" dirty="0">
                <a:latin typeface="Courier New" pitchFamily="49" charset="0"/>
              </a:rPr>
              <a:t>c = 1:n:C;</a:t>
            </a:r>
          </a:p>
        </p:txBody>
      </p:sp>
      <p:sp>
        <p:nvSpPr>
          <p:cNvPr id="63496" name="Text Box 9"/>
          <p:cNvSpPr txBox="1">
            <a:spLocks noChangeArrowheads="1"/>
          </p:cNvSpPr>
          <p:nvPr/>
        </p:nvSpPr>
        <p:spPr bwMode="auto">
          <a:xfrm>
            <a:off x="5334000" y="1209675"/>
            <a:ext cx="692150" cy="517525"/>
          </a:xfrm>
          <a:prstGeom prst="rect">
            <a:avLst/>
          </a:prstGeom>
          <a:solidFill>
            <a:srgbClr val="FFFF99"/>
          </a:solidFill>
          <a:ln>
            <a:noFill/>
          </a:ln>
          <a:effectLst>
            <a:outerShdw blurRad="50800" dist="762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lgn="ctr">
              <a:spcBef>
                <a:spcPct val="50000"/>
              </a:spcBef>
            </a:pPr>
            <a:r>
              <a:rPr lang="en-US" sz="1400" dirty="0"/>
              <a:t>Here, n=3</a:t>
            </a:r>
          </a:p>
        </p:txBody>
      </p:sp>
      <p:sp>
        <p:nvSpPr>
          <p:cNvPr id="63497" name="Rectangle 10"/>
          <p:cNvSpPr>
            <a:spLocks noChangeArrowheads="1"/>
          </p:cNvSpPr>
          <p:nvPr/>
        </p:nvSpPr>
        <p:spPr bwMode="auto">
          <a:xfrm>
            <a:off x="5818188" y="2949575"/>
            <a:ext cx="2362200" cy="4270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tx1">
                      <a:alpha val="50000"/>
                    </a:schemeClr>
                  </a:outerShdw>
                </a:effectLst>
              </a14:hiddenEffects>
            </a:ext>
          </a:extLst>
        </p:spPr>
        <p:txBody>
          <a:bodyPr wrap="none" lIns="82058" tIns="41029" rIns="82058" bIns="41029">
            <a:spAutoFit/>
          </a:bodyPr>
          <a:lstStyle/>
          <a:p>
            <a:pPr defTabSz="820738"/>
            <a:r>
              <a:rPr lang="en-US" sz="2200" b="1" dirty="0">
                <a:latin typeface="Courier New" pitchFamily="49" charset="0"/>
              </a:rPr>
              <a:t>J = I(r,c,:);</a:t>
            </a:r>
          </a:p>
        </p:txBody>
      </p:sp>
      <p:sp>
        <p:nvSpPr>
          <p:cNvPr id="63498" name="AutoShape 11"/>
          <p:cNvSpPr>
            <a:spLocks noChangeArrowheads="1"/>
          </p:cNvSpPr>
          <p:nvPr/>
        </p:nvSpPr>
        <p:spPr bwMode="auto">
          <a:xfrm rot="5400000" flipH="1">
            <a:off x="5957888" y="2487613"/>
            <a:ext cx="484187" cy="48418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7251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650" y="0"/>
                </a:moveTo>
                <a:lnTo>
                  <a:pt x="11700" y="7200"/>
                </a:lnTo>
                <a:lnTo>
                  <a:pt x="14786" y="7200"/>
                </a:lnTo>
                <a:lnTo>
                  <a:pt x="14786" y="17251"/>
                </a:lnTo>
                <a:lnTo>
                  <a:pt x="0" y="17251"/>
                </a:lnTo>
                <a:lnTo>
                  <a:pt x="0" y="21600"/>
                </a:lnTo>
                <a:lnTo>
                  <a:pt x="18514" y="21600"/>
                </a:lnTo>
                <a:lnTo>
                  <a:pt x="18514" y="7200"/>
                </a:lnTo>
                <a:lnTo>
                  <a:pt x="21600" y="7200"/>
                </a:lnTo>
                <a:lnTo>
                  <a:pt x="16650" y="0"/>
                </a:lnTo>
                <a:close/>
              </a:path>
            </a:pathLst>
          </a:cu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anchor="ctr">
            <a:spAutoFit/>
          </a:bodyPr>
          <a:lstStyle/>
          <a:p>
            <a:endParaRPr lang="en-US" dirty="0"/>
          </a:p>
        </p:txBody>
      </p:sp>
      <p:sp>
        <p:nvSpPr>
          <p:cNvPr id="63499" name="AutoShape 12"/>
          <p:cNvSpPr>
            <a:spLocks noChangeArrowheads="1"/>
          </p:cNvSpPr>
          <p:nvPr/>
        </p:nvSpPr>
        <p:spPr bwMode="auto">
          <a:xfrm>
            <a:off x="6650038" y="3294063"/>
            <a:ext cx="207962" cy="336550"/>
          </a:xfrm>
          <a:prstGeom prst="downArrow">
            <a:avLst>
              <a:gd name="adj1" fmla="val 50000"/>
              <a:gd name="adj2" fmla="val 40458"/>
            </a:avLst>
          </a:prstGeom>
          <a:solidFill>
            <a:schemeClr val="bg1"/>
          </a:solidFill>
          <a:ln w="9525">
            <a:solidFill>
              <a:schemeClr val="tx1"/>
            </a:solidFill>
            <a:miter lim="800000"/>
            <a:headEnd/>
            <a:tailEnd/>
          </a:ln>
          <a:effectLst>
            <a:outerShdw blurRad="50800" dist="76200" dir="2700000" algn="tl" rotWithShape="0">
              <a:prstClr val="black">
                <a:alpha val="40000"/>
              </a:prstClr>
            </a:outerShdw>
          </a:effectLst>
        </p:spPr>
        <p:txBody>
          <a:bodyPr anchor="ctr">
            <a:spAutoFit/>
          </a:bodyPr>
          <a:lstStyle/>
          <a:p>
            <a:endParaRPr lang="en-US" dirty="0"/>
          </a:p>
        </p:txBody>
      </p:sp>
      <p:pic>
        <p:nvPicPr>
          <p:cNvPr id="63500" name="Picture 13" descr="NBF-05-decima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75" y="3652838"/>
            <a:ext cx="2662238"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9F1163A5-2453-4322-9A6E-0352A27A01B0}" type="slidenum">
              <a:rPr lang="en-US"/>
              <a:pPr>
                <a:defRPr/>
              </a:pPr>
              <a:t>84</a:t>
            </a:fld>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Image Indexing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888" y="1747838"/>
            <a:ext cx="4208462"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ectangle 3"/>
          <p:cNvSpPr>
            <a:spLocks noGrp="1" noChangeArrowheads="1"/>
          </p:cNvSpPr>
          <p:nvPr>
            <p:ph type="title"/>
          </p:nvPr>
        </p:nvSpPr>
        <p:spPr>
          <a:xfrm>
            <a:off x="484188" y="1076325"/>
            <a:ext cx="7772400" cy="723900"/>
          </a:xfrm>
        </p:spPr>
        <p:txBody>
          <a:bodyPr/>
          <a:lstStyle/>
          <a:p>
            <a:r>
              <a:rPr lang="en-US" sz="3300" dirty="0" smtClean="0"/>
              <a:t>Pixel Indexing in Matlab</a:t>
            </a:r>
          </a:p>
        </p:txBody>
      </p:sp>
      <p:sp>
        <p:nvSpPr>
          <p:cNvPr id="64516" name="Text Box 4"/>
          <p:cNvSpPr txBox="1">
            <a:spLocks noChangeArrowheads="1"/>
          </p:cNvSpPr>
          <p:nvPr/>
        </p:nvSpPr>
        <p:spPr bwMode="auto">
          <a:xfrm>
            <a:off x="484188" y="1949450"/>
            <a:ext cx="3478212" cy="2968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Aft>
                <a:spcPct val="50000"/>
              </a:spcAft>
            </a:pPr>
            <a:r>
              <a:rPr lang="en-US" sz="1800" dirty="0">
                <a:latin typeface="Times New Roman" pitchFamily="18" charset="0"/>
              </a:rPr>
              <a:t>Indexing in Matlab is fully general.</a:t>
            </a:r>
          </a:p>
          <a:p>
            <a:pPr>
              <a:spcAft>
                <a:spcPct val="50000"/>
              </a:spcAft>
            </a:pPr>
            <a:r>
              <a:rPr lang="en-US" sz="1800" dirty="0">
                <a:latin typeface="Times New Roman" pitchFamily="18" charset="0"/>
              </a:rPr>
              <a:t>If </a:t>
            </a:r>
            <a:r>
              <a:rPr lang="en-US" sz="1800" b="1" dirty="0">
                <a:latin typeface="+mj-lt"/>
              </a:rPr>
              <a:t>I</a:t>
            </a:r>
            <a:r>
              <a:rPr lang="en-US" sz="1800" i="1" dirty="0">
                <a:latin typeface="Times New Roman" pitchFamily="18" charset="0"/>
              </a:rPr>
              <a:t> </a:t>
            </a:r>
            <a:r>
              <a:rPr lang="en-US" sz="1800" dirty="0" smtClean="0">
                <a:latin typeface="Times New Roman" pitchFamily="18" charset="0"/>
              </a:rPr>
              <a:t>is </a:t>
            </a:r>
            <a:r>
              <a:rPr lang="en-US" sz="1800" i="1" dirty="0">
                <a:latin typeface="Times New Roman" pitchFamily="18" charset="0"/>
              </a:rPr>
              <a:t>R</a:t>
            </a:r>
            <a:r>
              <a:rPr lang="en-US" sz="1800" dirty="0">
                <a:latin typeface="Times New Roman" pitchFamily="18" charset="0"/>
              </a:rPr>
              <a:t> x </a:t>
            </a:r>
            <a:r>
              <a:rPr lang="en-US" sz="1800" i="1" dirty="0">
                <a:latin typeface="Times New Roman" pitchFamily="18" charset="0"/>
              </a:rPr>
              <a:t>C</a:t>
            </a:r>
            <a:r>
              <a:rPr lang="en-US" sz="1800" dirty="0">
                <a:latin typeface="Times New Roman" pitchFamily="18" charset="0"/>
              </a:rPr>
              <a:t> x </a:t>
            </a:r>
            <a:r>
              <a:rPr lang="en-US" sz="1800" i="1" dirty="0">
                <a:latin typeface="Times New Roman" pitchFamily="18" charset="0"/>
              </a:rPr>
              <a:t>B</a:t>
            </a:r>
            <a:r>
              <a:rPr lang="en-US" sz="1800" dirty="0">
                <a:latin typeface="Times New Roman" pitchFamily="18" charset="0"/>
              </a:rPr>
              <a:t>, vectors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 can contain any numbers 1 </a:t>
            </a:r>
            <a:r>
              <a:rPr lang="en-US" sz="1800" dirty="0">
                <a:latin typeface="Times New Roman" pitchFamily="18" charset="0"/>
                <a:sym typeface="Symbol" pitchFamily="18" charset="2"/>
              </a:rPr>
              <a:t> </a:t>
            </a:r>
            <a:r>
              <a:rPr lang="en-US" sz="1800" i="1" dirty="0">
                <a:latin typeface="Times New Roman" pitchFamily="18" charset="0"/>
              </a:rPr>
              <a:t>r</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R </a:t>
            </a:r>
            <a:r>
              <a:rPr lang="en-US" sz="1800" dirty="0">
                <a:latin typeface="Times New Roman" pitchFamily="18" charset="0"/>
              </a:rPr>
              <a:t>and 1</a:t>
            </a:r>
            <a:r>
              <a:rPr lang="en-US" sz="1800" dirty="0">
                <a:latin typeface="Times New Roman" pitchFamily="18" charset="0"/>
                <a:cs typeface="Times New Roman" pitchFamily="18" charset="0"/>
              </a:rPr>
              <a:t> </a:t>
            </a:r>
            <a:r>
              <a:rPr lang="en-US" sz="1800" dirty="0">
                <a:latin typeface="Times New Roman" pitchFamily="18" charset="0"/>
                <a:sym typeface="Symbol" pitchFamily="18" charset="2"/>
              </a:rPr>
              <a:t></a:t>
            </a:r>
            <a:r>
              <a:rPr lang="en-US" dirty="0">
                <a:latin typeface="Courier New" pitchFamily="49" charset="0"/>
              </a:rPr>
              <a:t> </a:t>
            </a:r>
            <a:r>
              <a:rPr lang="en-US" sz="1800" i="1" dirty="0">
                <a:latin typeface="Times New Roman" pitchFamily="18" charset="0"/>
              </a:rPr>
              <a:t>c</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C.</a:t>
            </a:r>
          </a:p>
          <a:p>
            <a:pPr>
              <a:spcAft>
                <a:spcPct val="50000"/>
              </a:spcAft>
            </a:pPr>
            <a:r>
              <a:rPr lang="en-US" sz="1800" dirty="0">
                <a:latin typeface="Times New Roman" pitchFamily="18" charset="0"/>
              </a:rPr>
              <a:t>The numbers can be in any order and can be repeated within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p>
          <a:p>
            <a:pPr>
              <a:spcAft>
                <a:spcPct val="50000"/>
              </a:spcAft>
            </a:pPr>
            <a:r>
              <a:rPr lang="en-US" sz="1800" dirty="0">
                <a:latin typeface="Times New Roman" pitchFamily="18" charset="0"/>
              </a:rPr>
              <a:t>The result of </a:t>
            </a:r>
            <a:r>
              <a:rPr lang="en-US" sz="1800" b="1" dirty="0">
                <a:latin typeface="+mj-lt"/>
              </a:rPr>
              <a:t>I</a:t>
            </a:r>
            <a:r>
              <a:rPr lang="en-US" sz="1800" dirty="0">
                <a:latin typeface="Courier New" pitchFamily="49" charset="0"/>
              </a:rPr>
              <a:t>(</a:t>
            </a:r>
            <a:r>
              <a:rPr lang="en-US" sz="1800" b="1" dirty="0">
                <a:latin typeface="+mj-lt"/>
              </a:rPr>
              <a:t>r</a:t>
            </a:r>
            <a:r>
              <a:rPr lang="en-US" sz="1800" dirty="0">
                <a:latin typeface="+mj-lt"/>
              </a:rPr>
              <a:t>,</a:t>
            </a:r>
            <a:r>
              <a:rPr lang="en-US" sz="1800" b="1" dirty="0">
                <a:latin typeface="+mj-lt"/>
              </a:rPr>
              <a:t>c</a:t>
            </a:r>
            <a:r>
              <a:rPr lang="en-US" sz="1800" dirty="0">
                <a:latin typeface="Courier New" pitchFamily="49" charset="0"/>
              </a:rPr>
              <a:t>)</a:t>
            </a:r>
            <a:r>
              <a:rPr lang="en-US" sz="1800" dirty="0">
                <a:latin typeface="Times New Roman" pitchFamily="18" charset="0"/>
              </a:rPr>
              <a:t> is an ordinal shuffling of the pixels from </a:t>
            </a:r>
            <a:r>
              <a:rPr lang="en-US" sz="1800" b="1" dirty="0">
                <a:latin typeface="Times New Roman" pitchFamily="18" charset="0"/>
              </a:rPr>
              <a:t>I</a:t>
            </a:r>
            <a:r>
              <a:rPr lang="en-US" sz="1800" dirty="0">
                <a:latin typeface="Times New Roman" pitchFamily="18" charset="0"/>
              </a:rPr>
              <a:t> as indexed by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a:t>
            </a:r>
          </a:p>
        </p:txBody>
      </p:sp>
      <p:sp>
        <p:nvSpPr>
          <p:cNvPr id="64517" name="Text Box 5"/>
          <p:cNvSpPr txBox="1">
            <a:spLocks noChangeArrowheads="1"/>
          </p:cNvSpPr>
          <p:nvPr/>
        </p:nvSpPr>
        <p:spPr bwMode="auto">
          <a:xfrm>
            <a:off x="484188" y="5311775"/>
            <a:ext cx="2079625" cy="730250"/>
          </a:xfrm>
          <a:prstGeom prst="rect">
            <a:avLst/>
          </a:prstGeom>
          <a:solidFill>
            <a:srgbClr val="FFFF99"/>
          </a:solidFill>
          <a:ln>
            <a:noFill/>
          </a:ln>
          <a:effectLst>
            <a:outerShdw blurRad="50800" dist="508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400" dirty="0"/>
              <a:t>Whenever possible, avoid using ‘for’ loops; vectorize instead.</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0943D875-08DF-4074-81DC-95D1F16E3EBE}" type="slidenum">
              <a:rPr lang="en-US"/>
              <a:pPr>
                <a:defRPr/>
              </a:pPr>
              <a:t>85</a:t>
            </a:fld>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Image Indexing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888" y="1747838"/>
            <a:ext cx="4208462"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3"/>
          <p:cNvSpPr>
            <a:spLocks noGrp="1" noChangeArrowheads="1"/>
          </p:cNvSpPr>
          <p:nvPr>
            <p:ph type="title"/>
          </p:nvPr>
        </p:nvSpPr>
        <p:spPr>
          <a:xfrm>
            <a:off x="484188" y="1076325"/>
            <a:ext cx="7772400" cy="723900"/>
          </a:xfrm>
        </p:spPr>
        <p:txBody>
          <a:bodyPr/>
          <a:lstStyle/>
          <a:p>
            <a:r>
              <a:rPr lang="en-US" sz="3300" dirty="0" smtClean="0"/>
              <a:t>Pixel Indexing in Matlab</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F3305C86-E464-4845-9871-E3F2993D0B7C}" type="slidenum">
              <a:rPr lang="en-US"/>
              <a:pPr>
                <a:defRPr/>
              </a:pPr>
              <a:t>86</a:t>
            </a:fld>
            <a:endParaRPr lang="en-US" dirty="0"/>
          </a:p>
        </p:txBody>
      </p:sp>
      <p:sp>
        <p:nvSpPr>
          <p:cNvPr id="9" name="Text Box 4"/>
          <p:cNvSpPr txBox="1">
            <a:spLocks noChangeArrowheads="1"/>
          </p:cNvSpPr>
          <p:nvPr/>
        </p:nvSpPr>
        <p:spPr bwMode="auto">
          <a:xfrm>
            <a:off x="484188" y="1949450"/>
            <a:ext cx="3478212" cy="2968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Aft>
                <a:spcPct val="50000"/>
              </a:spcAft>
            </a:pPr>
            <a:r>
              <a:rPr lang="en-US" sz="1800" dirty="0">
                <a:latin typeface="Times New Roman" pitchFamily="18" charset="0"/>
              </a:rPr>
              <a:t>Indexing in Matlab is fully general.</a:t>
            </a:r>
          </a:p>
          <a:p>
            <a:pPr>
              <a:spcAft>
                <a:spcPct val="50000"/>
              </a:spcAft>
            </a:pPr>
            <a:r>
              <a:rPr lang="en-US" sz="1800" dirty="0">
                <a:latin typeface="Times New Roman" pitchFamily="18" charset="0"/>
              </a:rPr>
              <a:t>If </a:t>
            </a:r>
            <a:r>
              <a:rPr lang="en-US" sz="1800" b="1" dirty="0">
                <a:latin typeface="+mj-lt"/>
              </a:rPr>
              <a:t>I</a:t>
            </a:r>
            <a:r>
              <a:rPr lang="en-US" sz="1800" i="1" dirty="0">
                <a:latin typeface="Times New Roman" pitchFamily="18" charset="0"/>
              </a:rPr>
              <a:t> </a:t>
            </a:r>
            <a:r>
              <a:rPr lang="en-US" sz="1800" dirty="0" smtClean="0">
                <a:latin typeface="Times New Roman" pitchFamily="18" charset="0"/>
              </a:rPr>
              <a:t>is </a:t>
            </a:r>
            <a:r>
              <a:rPr lang="en-US" sz="1800" i="1" dirty="0">
                <a:latin typeface="Times New Roman" pitchFamily="18" charset="0"/>
              </a:rPr>
              <a:t>R</a:t>
            </a:r>
            <a:r>
              <a:rPr lang="en-US" sz="1800" dirty="0">
                <a:latin typeface="Times New Roman" pitchFamily="18" charset="0"/>
              </a:rPr>
              <a:t> x </a:t>
            </a:r>
            <a:r>
              <a:rPr lang="en-US" sz="1800" i="1" dirty="0">
                <a:latin typeface="Times New Roman" pitchFamily="18" charset="0"/>
              </a:rPr>
              <a:t>C</a:t>
            </a:r>
            <a:r>
              <a:rPr lang="en-US" sz="1800" dirty="0">
                <a:latin typeface="Times New Roman" pitchFamily="18" charset="0"/>
              </a:rPr>
              <a:t> x </a:t>
            </a:r>
            <a:r>
              <a:rPr lang="en-US" sz="1800" i="1" dirty="0">
                <a:latin typeface="Times New Roman" pitchFamily="18" charset="0"/>
              </a:rPr>
              <a:t>B</a:t>
            </a:r>
            <a:r>
              <a:rPr lang="en-US" sz="1800" dirty="0">
                <a:latin typeface="Times New Roman" pitchFamily="18" charset="0"/>
              </a:rPr>
              <a:t>, vectors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 can contain any numbers 1 </a:t>
            </a:r>
            <a:r>
              <a:rPr lang="en-US" sz="1800" dirty="0">
                <a:latin typeface="Times New Roman" pitchFamily="18" charset="0"/>
                <a:sym typeface="Symbol" pitchFamily="18" charset="2"/>
              </a:rPr>
              <a:t> </a:t>
            </a:r>
            <a:r>
              <a:rPr lang="en-US" sz="1800" i="1" dirty="0">
                <a:latin typeface="Times New Roman" pitchFamily="18" charset="0"/>
              </a:rPr>
              <a:t>r</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R </a:t>
            </a:r>
            <a:r>
              <a:rPr lang="en-US" sz="1800" dirty="0">
                <a:latin typeface="Times New Roman" pitchFamily="18" charset="0"/>
              </a:rPr>
              <a:t>and 1</a:t>
            </a:r>
            <a:r>
              <a:rPr lang="en-US" sz="1800" dirty="0">
                <a:latin typeface="Times New Roman" pitchFamily="18" charset="0"/>
                <a:cs typeface="Times New Roman" pitchFamily="18" charset="0"/>
              </a:rPr>
              <a:t> </a:t>
            </a:r>
            <a:r>
              <a:rPr lang="en-US" sz="1800" dirty="0">
                <a:latin typeface="Times New Roman" pitchFamily="18" charset="0"/>
                <a:sym typeface="Symbol" pitchFamily="18" charset="2"/>
              </a:rPr>
              <a:t></a:t>
            </a:r>
            <a:r>
              <a:rPr lang="en-US" dirty="0">
                <a:latin typeface="Courier New" pitchFamily="49" charset="0"/>
              </a:rPr>
              <a:t> </a:t>
            </a:r>
            <a:r>
              <a:rPr lang="en-US" sz="1800" i="1" dirty="0">
                <a:latin typeface="Times New Roman" pitchFamily="18" charset="0"/>
              </a:rPr>
              <a:t>c</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C.</a:t>
            </a:r>
          </a:p>
          <a:p>
            <a:pPr>
              <a:spcAft>
                <a:spcPct val="50000"/>
              </a:spcAft>
            </a:pPr>
            <a:r>
              <a:rPr lang="en-US" sz="1800" dirty="0">
                <a:latin typeface="Times New Roman" pitchFamily="18" charset="0"/>
              </a:rPr>
              <a:t>The numbers can be in any order and can be repeated within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p>
          <a:p>
            <a:pPr>
              <a:spcAft>
                <a:spcPct val="50000"/>
              </a:spcAft>
            </a:pPr>
            <a:r>
              <a:rPr lang="en-US" sz="1800" dirty="0">
                <a:latin typeface="Times New Roman" pitchFamily="18" charset="0"/>
              </a:rPr>
              <a:t>The result of </a:t>
            </a:r>
            <a:r>
              <a:rPr lang="en-US" sz="1800" b="1" dirty="0">
                <a:latin typeface="+mj-lt"/>
              </a:rPr>
              <a:t>I</a:t>
            </a:r>
            <a:r>
              <a:rPr lang="en-US" sz="1800" dirty="0">
                <a:latin typeface="Courier New" pitchFamily="49" charset="0"/>
              </a:rPr>
              <a:t>(</a:t>
            </a:r>
            <a:r>
              <a:rPr lang="en-US" sz="1800" b="1" dirty="0">
                <a:latin typeface="+mj-lt"/>
              </a:rPr>
              <a:t>r</a:t>
            </a:r>
            <a:r>
              <a:rPr lang="en-US" sz="1800" dirty="0">
                <a:latin typeface="+mj-lt"/>
              </a:rPr>
              <a:t>,</a:t>
            </a:r>
            <a:r>
              <a:rPr lang="en-US" sz="1800" b="1" dirty="0">
                <a:latin typeface="+mj-lt"/>
              </a:rPr>
              <a:t>c</a:t>
            </a:r>
            <a:r>
              <a:rPr lang="en-US" sz="1800" dirty="0">
                <a:latin typeface="Courier New" pitchFamily="49" charset="0"/>
              </a:rPr>
              <a:t>)</a:t>
            </a:r>
            <a:r>
              <a:rPr lang="en-US" sz="1800" dirty="0">
                <a:latin typeface="Times New Roman" pitchFamily="18" charset="0"/>
              </a:rPr>
              <a:t> is an ordinal shuffling of the pixels from </a:t>
            </a:r>
            <a:r>
              <a:rPr lang="en-US" sz="1800" b="1" dirty="0">
                <a:latin typeface="Times New Roman" pitchFamily="18" charset="0"/>
              </a:rPr>
              <a:t>I</a:t>
            </a:r>
            <a:r>
              <a:rPr lang="en-US" sz="1800" dirty="0">
                <a:latin typeface="Times New Roman" pitchFamily="18" charset="0"/>
              </a:rPr>
              <a:t> as indexed by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a:t>
            </a:r>
          </a:p>
        </p:txBody>
      </p:sp>
      <p:sp>
        <p:nvSpPr>
          <p:cNvPr id="10" name="Text Box 5"/>
          <p:cNvSpPr txBox="1">
            <a:spLocks noChangeArrowheads="1"/>
          </p:cNvSpPr>
          <p:nvPr/>
        </p:nvSpPr>
        <p:spPr bwMode="auto">
          <a:xfrm>
            <a:off x="484188" y="5311775"/>
            <a:ext cx="2079625" cy="730250"/>
          </a:xfrm>
          <a:prstGeom prst="rect">
            <a:avLst/>
          </a:prstGeom>
          <a:solidFill>
            <a:srgbClr val="FFFF99"/>
          </a:solidFill>
          <a:ln>
            <a:noFill/>
          </a:ln>
          <a:effectLst>
            <a:outerShdw blurRad="50800" dist="508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400" dirty="0"/>
              <a:t>Whenever possible, avoid using ‘for’ loops; vectorize instead.</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Image Indexing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888" y="1747838"/>
            <a:ext cx="4208462"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3"/>
          <p:cNvSpPr>
            <a:spLocks noGrp="1" noChangeArrowheads="1"/>
          </p:cNvSpPr>
          <p:nvPr>
            <p:ph type="title"/>
          </p:nvPr>
        </p:nvSpPr>
        <p:spPr>
          <a:xfrm>
            <a:off x="484188" y="1076325"/>
            <a:ext cx="7772400" cy="723900"/>
          </a:xfrm>
        </p:spPr>
        <p:txBody>
          <a:bodyPr/>
          <a:lstStyle/>
          <a:p>
            <a:r>
              <a:rPr lang="en-US" sz="3300" dirty="0" smtClean="0"/>
              <a:t>Pixel Indexing in Matlab</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9F000C7F-0B2B-437D-8E7F-A91EDA59E9F6}" type="slidenum">
              <a:rPr lang="en-US"/>
              <a:pPr>
                <a:defRPr/>
              </a:pPr>
              <a:t>87</a:t>
            </a:fld>
            <a:endParaRPr lang="en-US" dirty="0"/>
          </a:p>
        </p:txBody>
      </p:sp>
      <p:sp>
        <p:nvSpPr>
          <p:cNvPr id="9" name="Text Box 4"/>
          <p:cNvSpPr txBox="1">
            <a:spLocks noChangeArrowheads="1"/>
          </p:cNvSpPr>
          <p:nvPr/>
        </p:nvSpPr>
        <p:spPr bwMode="auto">
          <a:xfrm>
            <a:off x="484188" y="1949450"/>
            <a:ext cx="3478212" cy="2968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Aft>
                <a:spcPct val="50000"/>
              </a:spcAft>
            </a:pPr>
            <a:r>
              <a:rPr lang="en-US" sz="1800" dirty="0">
                <a:latin typeface="Times New Roman" pitchFamily="18" charset="0"/>
              </a:rPr>
              <a:t>Indexing in Matlab is fully general.</a:t>
            </a:r>
          </a:p>
          <a:p>
            <a:pPr>
              <a:spcAft>
                <a:spcPct val="50000"/>
              </a:spcAft>
            </a:pPr>
            <a:r>
              <a:rPr lang="en-US" sz="1800" dirty="0">
                <a:latin typeface="Times New Roman" pitchFamily="18" charset="0"/>
              </a:rPr>
              <a:t>If </a:t>
            </a:r>
            <a:r>
              <a:rPr lang="en-US" sz="1800" b="1" dirty="0">
                <a:latin typeface="+mj-lt"/>
              </a:rPr>
              <a:t>I</a:t>
            </a:r>
            <a:r>
              <a:rPr lang="en-US" sz="1800" i="1" dirty="0">
                <a:latin typeface="Times New Roman" pitchFamily="18" charset="0"/>
              </a:rPr>
              <a:t> </a:t>
            </a:r>
            <a:r>
              <a:rPr lang="en-US" sz="1800" dirty="0" smtClean="0">
                <a:latin typeface="Times New Roman" pitchFamily="18" charset="0"/>
              </a:rPr>
              <a:t>is </a:t>
            </a:r>
            <a:r>
              <a:rPr lang="en-US" sz="1800" i="1" dirty="0">
                <a:latin typeface="Times New Roman" pitchFamily="18" charset="0"/>
              </a:rPr>
              <a:t>R</a:t>
            </a:r>
            <a:r>
              <a:rPr lang="en-US" sz="1800" dirty="0">
                <a:latin typeface="Times New Roman" pitchFamily="18" charset="0"/>
              </a:rPr>
              <a:t> x </a:t>
            </a:r>
            <a:r>
              <a:rPr lang="en-US" sz="1800" i="1" dirty="0">
                <a:latin typeface="Times New Roman" pitchFamily="18" charset="0"/>
              </a:rPr>
              <a:t>C</a:t>
            </a:r>
            <a:r>
              <a:rPr lang="en-US" sz="1800" dirty="0">
                <a:latin typeface="Times New Roman" pitchFamily="18" charset="0"/>
              </a:rPr>
              <a:t> x </a:t>
            </a:r>
            <a:r>
              <a:rPr lang="en-US" sz="1800" i="1" dirty="0">
                <a:latin typeface="Times New Roman" pitchFamily="18" charset="0"/>
              </a:rPr>
              <a:t>B</a:t>
            </a:r>
            <a:r>
              <a:rPr lang="en-US" sz="1800" dirty="0">
                <a:latin typeface="Times New Roman" pitchFamily="18" charset="0"/>
              </a:rPr>
              <a:t>, vectors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 can contain any numbers 1 </a:t>
            </a:r>
            <a:r>
              <a:rPr lang="en-US" sz="1800" dirty="0">
                <a:latin typeface="Times New Roman" pitchFamily="18" charset="0"/>
                <a:sym typeface="Symbol" pitchFamily="18" charset="2"/>
              </a:rPr>
              <a:t> </a:t>
            </a:r>
            <a:r>
              <a:rPr lang="en-US" sz="1800" i="1" dirty="0">
                <a:latin typeface="Times New Roman" pitchFamily="18" charset="0"/>
              </a:rPr>
              <a:t>r</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R </a:t>
            </a:r>
            <a:r>
              <a:rPr lang="en-US" sz="1800" dirty="0">
                <a:latin typeface="Times New Roman" pitchFamily="18" charset="0"/>
              </a:rPr>
              <a:t>and 1</a:t>
            </a:r>
            <a:r>
              <a:rPr lang="en-US" sz="1800" dirty="0">
                <a:latin typeface="Times New Roman" pitchFamily="18" charset="0"/>
                <a:cs typeface="Times New Roman" pitchFamily="18" charset="0"/>
              </a:rPr>
              <a:t> </a:t>
            </a:r>
            <a:r>
              <a:rPr lang="en-US" sz="1800" dirty="0">
                <a:latin typeface="Times New Roman" pitchFamily="18" charset="0"/>
                <a:sym typeface="Symbol" pitchFamily="18" charset="2"/>
              </a:rPr>
              <a:t></a:t>
            </a:r>
            <a:r>
              <a:rPr lang="en-US" dirty="0">
                <a:latin typeface="Courier New" pitchFamily="49" charset="0"/>
              </a:rPr>
              <a:t> </a:t>
            </a:r>
            <a:r>
              <a:rPr lang="en-US" sz="1800" i="1" dirty="0">
                <a:latin typeface="Times New Roman" pitchFamily="18" charset="0"/>
              </a:rPr>
              <a:t>c</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C.</a:t>
            </a:r>
          </a:p>
          <a:p>
            <a:pPr>
              <a:spcAft>
                <a:spcPct val="50000"/>
              </a:spcAft>
            </a:pPr>
            <a:r>
              <a:rPr lang="en-US" sz="1800" dirty="0">
                <a:latin typeface="Times New Roman" pitchFamily="18" charset="0"/>
              </a:rPr>
              <a:t>The numbers can be in any order and can be repeated within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p>
          <a:p>
            <a:pPr>
              <a:spcAft>
                <a:spcPct val="50000"/>
              </a:spcAft>
            </a:pPr>
            <a:r>
              <a:rPr lang="en-US" sz="1800" dirty="0">
                <a:latin typeface="Times New Roman" pitchFamily="18" charset="0"/>
              </a:rPr>
              <a:t>The result of </a:t>
            </a:r>
            <a:r>
              <a:rPr lang="en-US" sz="1800" b="1" dirty="0">
                <a:latin typeface="+mj-lt"/>
              </a:rPr>
              <a:t>I</a:t>
            </a:r>
            <a:r>
              <a:rPr lang="en-US" sz="1800" dirty="0">
                <a:latin typeface="Courier New" pitchFamily="49" charset="0"/>
              </a:rPr>
              <a:t>(</a:t>
            </a:r>
            <a:r>
              <a:rPr lang="en-US" sz="1800" b="1" dirty="0">
                <a:latin typeface="+mj-lt"/>
              </a:rPr>
              <a:t>r</a:t>
            </a:r>
            <a:r>
              <a:rPr lang="en-US" sz="1800" dirty="0">
                <a:latin typeface="+mj-lt"/>
              </a:rPr>
              <a:t>,</a:t>
            </a:r>
            <a:r>
              <a:rPr lang="en-US" sz="1800" b="1" dirty="0">
                <a:latin typeface="+mj-lt"/>
              </a:rPr>
              <a:t>c</a:t>
            </a:r>
            <a:r>
              <a:rPr lang="en-US" sz="1800" dirty="0">
                <a:latin typeface="Courier New" pitchFamily="49" charset="0"/>
              </a:rPr>
              <a:t>)</a:t>
            </a:r>
            <a:r>
              <a:rPr lang="en-US" sz="1800" dirty="0">
                <a:latin typeface="Times New Roman" pitchFamily="18" charset="0"/>
              </a:rPr>
              <a:t> is an ordinal shuffling of the pixels from </a:t>
            </a:r>
            <a:r>
              <a:rPr lang="en-US" sz="1800" b="1" dirty="0">
                <a:latin typeface="Times New Roman" pitchFamily="18" charset="0"/>
              </a:rPr>
              <a:t>I</a:t>
            </a:r>
            <a:r>
              <a:rPr lang="en-US" sz="1800" dirty="0">
                <a:latin typeface="Times New Roman" pitchFamily="18" charset="0"/>
              </a:rPr>
              <a:t> as indexed by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a:t>
            </a:r>
          </a:p>
        </p:txBody>
      </p:sp>
      <p:sp>
        <p:nvSpPr>
          <p:cNvPr id="10" name="Text Box 5"/>
          <p:cNvSpPr txBox="1">
            <a:spLocks noChangeArrowheads="1"/>
          </p:cNvSpPr>
          <p:nvPr/>
        </p:nvSpPr>
        <p:spPr bwMode="auto">
          <a:xfrm>
            <a:off x="484188" y="5311775"/>
            <a:ext cx="2079625" cy="730250"/>
          </a:xfrm>
          <a:prstGeom prst="rect">
            <a:avLst/>
          </a:prstGeom>
          <a:solidFill>
            <a:srgbClr val="FFFF99"/>
          </a:solidFill>
          <a:ln>
            <a:noFill/>
          </a:ln>
          <a:effectLst>
            <a:outerShdw blurRad="50800" dist="508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400" dirty="0"/>
              <a:t>Whenever possible, avoid using ‘for’ loops; vectorize instead.</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Image Indexing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888" y="1747838"/>
            <a:ext cx="4208462"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Rectangle 3"/>
          <p:cNvSpPr>
            <a:spLocks noGrp="1" noChangeArrowheads="1"/>
          </p:cNvSpPr>
          <p:nvPr>
            <p:ph type="title"/>
          </p:nvPr>
        </p:nvSpPr>
        <p:spPr>
          <a:xfrm>
            <a:off x="484188" y="1076325"/>
            <a:ext cx="7772400" cy="723900"/>
          </a:xfrm>
        </p:spPr>
        <p:txBody>
          <a:bodyPr/>
          <a:lstStyle/>
          <a:p>
            <a:r>
              <a:rPr lang="en-US" sz="3300" dirty="0" smtClean="0"/>
              <a:t>Pixel Indexing in Matlab</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7DE331E7-21C1-44BD-A593-795694219DA1}" type="slidenum">
              <a:rPr lang="en-US"/>
              <a:pPr>
                <a:defRPr/>
              </a:pPr>
              <a:t>88</a:t>
            </a:fld>
            <a:endParaRPr lang="en-US" dirty="0"/>
          </a:p>
        </p:txBody>
      </p:sp>
      <p:sp>
        <p:nvSpPr>
          <p:cNvPr id="9" name="Text Box 4"/>
          <p:cNvSpPr txBox="1">
            <a:spLocks noChangeArrowheads="1"/>
          </p:cNvSpPr>
          <p:nvPr/>
        </p:nvSpPr>
        <p:spPr bwMode="auto">
          <a:xfrm>
            <a:off x="484188" y="1949450"/>
            <a:ext cx="3478212" cy="2968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Aft>
                <a:spcPct val="50000"/>
              </a:spcAft>
            </a:pPr>
            <a:r>
              <a:rPr lang="en-US" sz="1800" dirty="0">
                <a:latin typeface="Times New Roman" pitchFamily="18" charset="0"/>
              </a:rPr>
              <a:t>Indexing in Matlab is fully general.</a:t>
            </a:r>
          </a:p>
          <a:p>
            <a:pPr>
              <a:spcAft>
                <a:spcPct val="50000"/>
              </a:spcAft>
            </a:pPr>
            <a:r>
              <a:rPr lang="en-US" sz="1800" dirty="0">
                <a:latin typeface="Times New Roman" pitchFamily="18" charset="0"/>
              </a:rPr>
              <a:t>If </a:t>
            </a:r>
            <a:r>
              <a:rPr lang="en-US" sz="1800" b="1" dirty="0">
                <a:latin typeface="+mj-lt"/>
              </a:rPr>
              <a:t>I</a:t>
            </a:r>
            <a:r>
              <a:rPr lang="en-US" sz="1800" i="1" dirty="0">
                <a:latin typeface="Times New Roman" pitchFamily="18" charset="0"/>
              </a:rPr>
              <a:t> </a:t>
            </a:r>
            <a:r>
              <a:rPr lang="en-US" sz="1800" dirty="0" smtClean="0">
                <a:latin typeface="Times New Roman" pitchFamily="18" charset="0"/>
              </a:rPr>
              <a:t>is </a:t>
            </a:r>
            <a:r>
              <a:rPr lang="en-US" sz="1800" i="1" dirty="0">
                <a:latin typeface="Times New Roman" pitchFamily="18" charset="0"/>
              </a:rPr>
              <a:t>R</a:t>
            </a:r>
            <a:r>
              <a:rPr lang="en-US" sz="1800" dirty="0">
                <a:latin typeface="Times New Roman" pitchFamily="18" charset="0"/>
              </a:rPr>
              <a:t> x </a:t>
            </a:r>
            <a:r>
              <a:rPr lang="en-US" sz="1800" i="1" dirty="0">
                <a:latin typeface="Times New Roman" pitchFamily="18" charset="0"/>
              </a:rPr>
              <a:t>C</a:t>
            </a:r>
            <a:r>
              <a:rPr lang="en-US" sz="1800" dirty="0">
                <a:latin typeface="Times New Roman" pitchFamily="18" charset="0"/>
              </a:rPr>
              <a:t> x </a:t>
            </a:r>
            <a:r>
              <a:rPr lang="en-US" sz="1800" i="1" dirty="0">
                <a:latin typeface="Times New Roman" pitchFamily="18" charset="0"/>
              </a:rPr>
              <a:t>B</a:t>
            </a:r>
            <a:r>
              <a:rPr lang="en-US" sz="1800" dirty="0">
                <a:latin typeface="Times New Roman" pitchFamily="18" charset="0"/>
              </a:rPr>
              <a:t>, vectors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 can contain any numbers 1 </a:t>
            </a:r>
            <a:r>
              <a:rPr lang="en-US" sz="1800" dirty="0">
                <a:latin typeface="Times New Roman" pitchFamily="18" charset="0"/>
                <a:sym typeface="Symbol" pitchFamily="18" charset="2"/>
              </a:rPr>
              <a:t> </a:t>
            </a:r>
            <a:r>
              <a:rPr lang="en-US" sz="1800" i="1" dirty="0">
                <a:latin typeface="Times New Roman" pitchFamily="18" charset="0"/>
              </a:rPr>
              <a:t>r</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R </a:t>
            </a:r>
            <a:r>
              <a:rPr lang="en-US" sz="1800" dirty="0">
                <a:latin typeface="Times New Roman" pitchFamily="18" charset="0"/>
              </a:rPr>
              <a:t>and 1</a:t>
            </a:r>
            <a:r>
              <a:rPr lang="en-US" sz="1800" dirty="0">
                <a:latin typeface="Times New Roman" pitchFamily="18" charset="0"/>
                <a:cs typeface="Times New Roman" pitchFamily="18" charset="0"/>
              </a:rPr>
              <a:t> </a:t>
            </a:r>
            <a:r>
              <a:rPr lang="en-US" sz="1800" dirty="0">
                <a:latin typeface="Times New Roman" pitchFamily="18" charset="0"/>
                <a:sym typeface="Symbol" pitchFamily="18" charset="2"/>
              </a:rPr>
              <a:t></a:t>
            </a:r>
            <a:r>
              <a:rPr lang="en-US" dirty="0">
                <a:latin typeface="Courier New" pitchFamily="49" charset="0"/>
              </a:rPr>
              <a:t> </a:t>
            </a:r>
            <a:r>
              <a:rPr lang="en-US" sz="1800" i="1" dirty="0">
                <a:latin typeface="Times New Roman" pitchFamily="18" charset="0"/>
              </a:rPr>
              <a:t>c</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C.</a:t>
            </a:r>
          </a:p>
          <a:p>
            <a:pPr>
              <a:spcAft>
                <a:spcPct val="50000"/>
              </a:spcAft>
            </a:pPr>
            <a:r>
              <a:rPr lang="en-US" sz="1800" dirty="0">
                <a:latin typeface="Times New Roman" pitchFamily="18" charset="0"/>
              </a:rPr>
              <a:t>The numbers can be in any order and can be repeated within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p>
          <a:p>
            <a:pPr>
              <a:spcAft>
                <a:spcPct val="50000"/>
              </a:spcAft>
            </a:pPr>
            <a:r>
              <a:rPr lang="en-US" sz="1800" dirty="0">
                <a:latin typeface="Times New Roman" pitchFamily="18" charset="0"/>
              </a:rPr>
              <a:t>The result of </a:t>
            </a:r>
            <a:r>
              <a:rPr lang="en-US" sz="1800" b="1" dirty="0">
                <a:latin typeface="+mj-lt"/>
              </a:rPr>
              <a:t>I</a:t>
            </a:r>
            <a:r>
              <a:rPr lang="en-US" sz="1800" dirty="0">
                <a:latin typeface="Courier New" pitchFamily="49" charset="0"/>
              </a:rPr>
              <a:t>(</a:t>
            </a:r>
            <a:r>
              <a:rPr lang="en-US" sz="1800" b="1" dirty="0">
                <a:latin typeface="+mj-lt"/>
              </a:rPr>
              <a:t>r</a:t>
            </a:r>
            <a:r>
              <a:rPr lang="en-US" sz="1800" dirty="0">
                <a:latin typeface="+mj-lt"/>
              </a:rPr>
              <a:t>,</a:t>
            </a:r>
            <a:r>
              <a:rPr lang="en-US" sz="1800" b="1" dirty="0">
                <a:latin typeface="+mj-lt"/>
              </a:rPr>
              <a:t>c</a:t>
            </a:r>
            <a:r>
              <a:rPr lang="en-US" sz="1800" dirty="0">
                <a:latin typeface="Courier New" pitchFamily="49" charset="0"/>
              </a:rPr>
              <a:t>)</a:t>
            </a:r>
            <a:r>
              <a:rPr lang="en-US" sz="1800" dirty="0">
                <a:latin typeface="Times New Roman" pitchFamily="18" charset="0"/>
              </a:rPr>
              <a:t> is an ordinal shuffling of the pixels from </a:t>
            </a:r>
            <a:r>
              <a:rPr lang="en-US" sz="1800" b="1" dirty="0">
                <a:latin typeface="Times New Roman" pitchFamily="18" charset="0"/>
              </a:rPr>
              <a:t>I</a:t>
            </a:r>
            <a:r>
              <a:rPr lang="en-US" sz="1800" dirty="0">
                <a:latin typeface="Times New Roman" pitchFamily="18" charset="0"/>
              </a:rPr>
              <a:t> as indexed by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a:t>
            </a:r>
          </a:p>
        </p:txBody>
      </p:sp>
      <p:sp>
        <p:nvSpPr>
          <p:cNvPr id="10" name="Text Box 5"/>
          <p:cNvSpPr txBox="1">
            <a:spLocks noChangeArrowheads="1"/>
          </p:cNvSpPr>
          <p:nvPr/>
        </p:nvSpPr>
        <p:spPr bwMode="auto">
          <a:xfrm>
            <a:off x="484188" y="5311775"/>
            <a:ext cx="2079625" cy="730250"/>
          </a:xfrm>
          <a:prstGeom prst="rect">
            <a:avLst/>
          </a:prstGeom>
          <a:solidFill>
            <a:srgbClr val="FFFF99"/>
          </a:solidFill>
          <a:ln>
            <a:noFill/>
          </a:ln>
          <a:effectLst>
            <a:outerShdw blurRad="50800" dist="508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400" dirty="0"/>
              <a:t>Whenever possible, avoid using ‘for’ loops; vectorize instead.</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Image Indexing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888" y="1747838"/>
            <a:ext cx="4208462"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3"/>
          <p:cNvSpPr>
            <a:spLocks noGrp="1" noChangeArrowheads="1"/>
          </p:cNvSpPr>
          <p:nvPr>
            <p:ph type="title"/>
          </p:nvPr>
        </p:nvSpPr>
        <p:spPr>
          <a:xfrm>
            <a:off x="484188" y="1076325"/>
            <a:ext cx="7772400" cy="723900"/>
          </a:xfrm>
        </p:spPr>
        <p:txBody>
          <a:bodyPr/>
          <a:lstStyle/>
          <a:p>
            <a:r>
              <a:rPr lang="en-US" sz="3300" dirty="0" smtClean="0"/>
              <a:t>Pixel Indexing in Matlab</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3FCEE5F5-DC46-43A9-BABA-908E44F25C8A}" type="slidenum">
              <a:rPr lang="en-US"/>
              <a:pPr>
                <a:defRPr/>
              </a:pPr>
              <a:t>89</a:t>
            </a:fld>
            <a:endParaRPr lang="en-US" dirty="0"/>
          </a:p>
        </p:txBody>
      </p:sp>
      <p:sp>
        <p:nvSpPr>
          <p:cNvPr id="9" name="Text Box 4"/>
          <p:cNvSpPr txBox="1">
            <a:spLocks noChangeArrowheads="1"/>
          </p:cNvSpPr>
          <p:nvPr/>
        </p:nvSpPr>
        <p:spPr bwMode="auto">
          <a:xfrm>
            <a:off x="484188" y="1949450"/>
            <a:ext cx="3478212" cy="2968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Aft>
                <a:spcPct val="50000"/>
              </a:spcAft>
            </a:pPr>
            <a:r>
              <a:rPr lang="en-US" sz="1800" dirty="0">
                <a:latin typeface="Times New Roman" pitchFamily="18" charset="0"/>
              </a:rPr>
              <a:t>Indexing in Matlab is fully general.</a:t>
            </a:r>
          </a:p>
          <a:p>
            <a:pPr>
              <a:spcAft>
                <a:spcPct val="50000"/>
              </a:spcAft>
            </a:pPr>
            <a:r>
              <a:rPr lang="en-US" sz="1800" dirty="0">
                <a:latin typeface="Times New Roman" pitchFamily="18" charset="0"/>
              </a:rPr>
              <a:t>If </a:t>
            </a:r>
            <a:r>
              <a:rPr lang="en-US" sz="1800" b="1" dirty="0">
                <a:latin typeface="+mj-lt"/>
              </a:rPr>
              <a:t>I</a:t>
            </a:r>
            <a:r>
              <a:rPr lang="en-US" sz="1800" i="1" dirty="0">
                <a:latin typeface="Times New Roman" pitchFamily="18" charset="0"/>
              </a:rPr>
              <a:t> </a:t>
            </a:r>
            <a:r>
              <a:rPr lang="en-US" sz="1800" dirty="0" smtClean="0">
                <a:latin typeface="Times New Roman" pitchFamily="18" charset="0"/>
              </a:rPr>
              <a:t>is </a:t>
            </a:r>
            <a:r>
              <a:rPr lang="en-US" sz="1800" i="1" dirty="0">
                <a:latin typeface="Times New Roman" pitchFamily="18" charset="0"/>
              </a:rPr>
              <a:t>R</a:t>
            </a:r>
            <a:r>
              <a:rPr lang="en-US" sz="1800" dirty="0">
                <a:latin typeface="Times New Roman" pitchFamily="18" charset="0"/>
              </a:rPr>
              <a:t> x </a:t>
            </a:r>
            <a:r>
              <a:rPr lang="en-US" sz="1800" i="1" dirty="0">
                <a:latin typeface="Times New Roman" pitchFamily="18" charset="0"/>
              </a:rPr>
              <a:t>C</a:t>
            </a:r>
            <a:r>
              <a:rPr lang="en-US" sz="1800" dirty="0">
                <a:latin typeface="Times New Roman" pitchFamily="18" charset="0"/>
              </a:rPr>
              <a:t> x </a:t>
            </a:r>
            <a:r>
              <a:rPr lang="en-US" sz="1800" i="1" dirty="0">
                <a:latin typeface="Times New Roman" pitchFamily="18" charset="0"/>
              </a:rPr>
              <a:t>B</a:t>
            </a:r>
            <a:r>
              <a:rPr lang="en-US" sz="1800" dirty="0">
                <a:latin typeface="Times New Roman" pitchFamily="18" charset="0"/>
              </a:rPr>
              <a:t>, vectors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 can contain any numbers 1 </a:t>
            </a:r>
            <a:r>
              <a:rPr lang="en-US" sz="1800" dirty="0">
                <a:latin typeface="Times New Roman" pitchFamily="18" charset="0"/>
                <a:sym typeface="Symbol" pitchFamily="18" charset="2"/>
              </a:rPr>
              <a:t> </a:t>
            </a:r>
            <a:r>
              <a:rPr lang="en-US" sz="1800" i="1" dirty="0">
                <a:latin typeface="Times New Roman" pitchFamily="18" charset="0"/>
              </a:rPr>
              <a:t>r</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R </a:t>
            </a:r>
            <a:r>
              <a:rPr lang="en-US" sz="1800" dirty="0">
                <a:latin typeface="Times New Roman" pitchFamily="18" charset="0"/>
              </a:rPr>
              <a:t>and 1</a:t>
            </a:r>
            <a:r>
              <a:rPr lang="en-US" sz="1800" dirty="0">
                <a:latin typeface="Times New Roman" pitchFamily="18" charset="0"/>
                <a:cs typeface="Times New Roman" pitchFamily="18" charset="0"/>
              </a:rPr>
              <a:t> </a:t>
            </a:r>
            <a:r>
              <a:rPr lang="en-US" sz="1800" dirty="0">
                <a:latin typeface="Times New Roman" pitchFamily="18" charset="0"/>
                <a:sym typeface="Symbol" pitchFamily="18" charset="2"/>
              </a:rPr>
              <a:t></a:t>
            </a:r>
            <a:r>
              <a:rPr lang="en-US" dirty="0">
                <a:latin typeface="Courier New" pitchFamily="49" charset="0"/>
              </a:rPr>
              <a:t> </a:t>
            </a:r>
            <a:r>
              <a:rPr lang="en-US" sz="1800" i="1" dirty="0">
                <a:latin typeface="Times New Roman" pitchFamily="18" charset="0"/>
              </a:rPr>
              <a:t>c</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C.</a:t>
            </a:r>
          </a:p>
          <a:p>
            <a:pPr>
              <a:spcAft>
                <a:spcPct val="50000"/>
              </a:spcAft>
            </a:pPr>
            <a:r>
              <a:rPr lang="en-US" sz="1800" dirty="0">
                <a:latin typeface="Times New Roman" pitchFamily="18" charset="0"/>
              </a:rPr>
              <a:t>The numbers can be in any order and can be repeated within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p>
          <a:p>
            <a:pPr>
              <a:spcAft>
                <a:spcPct val="50000"/>
              </a:spcAft>
            </a:pPr>
            <a:r>
              <a:rPr lang="en-US" sz="1800" dirty="0">
                <a:latin typeface="Times New Roman" pitchFamily="18" charset="0"/>
              </a:rPr>
              <a:t>The result of </a:t>
            </a:r>
            <a:r>
              <a:rPr lang="en-US" sz="1800" b="1" dirty="0">
                <a:latin typeface="+mj-lt"/>
              </a:rPr>
              <a:t>I</a:t>
            </a:r>
            <a:r>
              <a:rPr lang="en-US" sz="1800" dirty="0">
                <a:latin typeface="Courier New" pitchFamily="49" charset="0"/>
              </a:rPr>
              <a:t>(</a:t>
            </a:r>
            <a:r>
              <a:rPr lang="en-US" sz="1800" b="1" dirty="0">
                <a:latin typeface="+mj-lt"/>
              </a:rPr>
              <a:t>r</a:t>
            </a:r>
            <a:r>
              <a:rPr lang="en-US" sz="1800" dirty="0">
                <a:latin typeface="+mj-lt"/>
              </a:rPr>
              <a:t>,</a:t>
            </a:r>
            <a:r>
              <a:rPr lang="en-US" sz="1800" b="1" dirty="0">
                <a:latin typeface="+mj-lt"/>
              </a:rPr>
              <a:t>c</a:t>
            </a:r>
            <a:r>
              <a:rPr lang="en-US" sz="1800" dirty="0">
                <a:latin typeface="Courier New" pitchFamily="49" charset="0"/>
              </a:rPr>
              <a:t>)</a:t>
            </a:r>
            <a:r>
              <a:rPr lang="en-US" sz="1800" dirty="0">
                <a:latin typeface="Times New Roman" pitchFamily="18" charset="0"/>
              </a:rPr>
              <a:t> is an ordinal shuffling of the pixels from </a:t>
            </a:r>
            <a:r>
              <a:rPr lang="en-US" sz="1800" b="1" dirty="0">
                <a:latin typeface="Times New Roman" pitchFamily="18" charset="0"/>
              </a:rPr>
              <a:t>I</a:t>
            </a:r>
            <a:r>
              <a:rPr lang="en-US" sz="1800" dirty="0">
                <a:latin typeface="Times New Roman" pitchFamily="18" charset="0"/>
              </a:rPr>
              <a:t> as indexed by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a:t>
            </a:r>
          </a:p>
        </p:txBody>
      </p:sp>
      <p:sp>
        <p:nvSpPr>
          <p:cNvPr id="10" name="Text Box 5"/>
          <p:cNvSpPr txBox="1">
            <a:spLocks noChangeArrowheads="1"/>
          </p:cNvSpPr>
          <p:nvPr/>
        </p:nvSpPr>
        <p:spPr bwMode="auto">
          <a:xfrm>
            <a:off x="484188" y="5311775"/>
            <a:ext cx="2079625" cy="730250"/>
          </a:xfrm>
          <a:prstGeom prst="rect">
            <a:avLst/>
          </a:prstGeom>
          <a:solidFill>
            <a:srgbClr val="FFFF99"/>
          </a:solidFill>
          <a:ln>
            <a:noFill/>
          </a:ln>
          <a:effectLst>
            <a:outerShdw blurRad="50800" dist="508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400" dirty="0"/>
              <a:t>Whenever possible, avoid using ‘for’ loops; vectorize instead.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752600"/>
            <a:ext cx="7315199" cy="4235115"/>
          </a:xfrm>
          <a:prstGeom prst="rect">
            <a:avLst/>
          </a:prstGeom>
        </p:spPr>
      </p:pic>
      <p:sp>
        <p:nvSpPr>
          <p:cNvPr id="2" name="Title 1"/>
          <p:cNvSpPr>
            <a:spLocks noGrp="1"/>
          </p:cNvSpPr>
          <p:nvPr>
            <p:ph type="title"/>
          </p:nvPr>
        </p:nvSpPr>
        <p:spPr>
          <a:xfrm>
            <a:off x="381000" y="914400"/>
            <a:ext cx="8382000" cy="723900"/>
          </a:xfrm>
        </p:spPr>
        <p:txBody>
          <a:bodyPr/>
          <a:lstStyle/>
          <a:p>
            <a:r>
              <a:rPr lang="en-US" dirty="0" smtClean="0"/>
              <a:t>… of the surfaces in the scene.</a:t>
            </a:r>
            <a:endParaRPr lang="en-US" dirty="0"/>
          </a:p>
        </p:txBody>
      </p:sp>
      <p:sp>
        <p:nvSpPr>
          <p:cNvPr id="4" name="Date Placeholder 3"/>
          <p:cNvSpPr>
            <a:spLocks noGrp="1"/>
          </p:cNvSpPr>
          <p:nvPr>
            <p:ph type="dt" sz="half" idx="10"/>
          </p:nvPr>
        </p:nvSpPr>
        <p:spPr/>
        <p:txBody>
          <a:bodyPr/>
          <a:lstStyle/>
          <a:p>
            <a:pPr>
              <a:defRPr/>
            </a:pPr>
            <a:r>
              <a:rPr lang="en-US" smtClean="0"/>
              <a:t>15 Septermber 2016</a:t>
            </a:r>
            <a:endParaRPr lang="en-US" dirty="0"/>
          </a:p>
        </p:txBody>
      </p:sp>
      <p:sp>
        <p:nvSpPr>
          <p:cNvPr id="5" name="Footer Placeholder 4"/>
          <p:cNvSpPr>
            <a:spLocks noGrp="1"/>
          </p:cNvSpPr>
          <p:nvPr>
            <p:ph type="ftr" sz="quarter" idx="11"/>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12"/>
          </p:nvPr>
        </p:nvSpPr>
        <p:spPr/>
        <p:txBody>
          <a:bodyPr/>
          <a:lstStyle/>
          <a:p>
            <a:pPr>
              <a:defRPr/>
            </a:pPr>
            <a:fld id="{515113D0-CA4A-4515-9B59-A853A23E741E}" type="slidenum">
              <a:rPr lang="en-US" smtClean="0"/>
              <a:pPr>
                <a:defRPr/>
              </a:pPr>
              <a:t>9</a:t>
            </a:fld>
            <a:endParaRPr lang="en-US" dirty="0"/>
          </a:p>
        </p:txBody>
      </p:sp>
    </p:spTree>
    <p:extLst>
      <p:ext uri="{BB962C8B-B14F-4D97-AF65-F5344CB8AC3E}">
        <p14:creationId xmlns:p14="http://schemas.microsoft.com/office/powerpoint/2010/main" val="33784842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Image Indexing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888" y="1747838"/>
            <a:ext cx="4208462"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3"/>
          <p:cNvSpPr>
            <a:spLocks noGrp="1" noChangeArrowheads="1"/>
          </p:cNvSpPr>
          <p:nvPr>
            <p:ph type="title"/>
          </p:nvPr>
        </p:nvSpPr>
        <p:spPr>
          <a:xfrm>
            <a:off x="484188" y="1076325"/>
            <a:ext cx="7772400" cy="723900"/>
          </a:xfrm>
        </p:spPr>
        <p:txBody>
          <a:bodyPr/>
          <a:lstStyle/>
          <a:p>
            <a:r>
              <a:rPr lang="en-US" sz="3300" dirty="0" smtClean="0"/>
              <a:t>Pixel Indexing in Matlab</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692656CB-15FD-4140-BEDA-91C9DDC84E6E}" type="slidenum">
              <a:rPr lang="en-US"/>
              <a:pPr>
                <a:defRPr/>
              </a:pPr>
              <a:t>90</a:t>
            </a:fld>
            <a:endParaRPr lang="en-US" dirty="0"/>
          </a:p>
        </p:txBody>
      </p:sp>
      <p:sp>
        <p:nvSpPr>
          <p:cNvPr id="9" name="Text Box 4"/>
          <p:cNvSpPr txBox="1">
            <a:spLocks noChangeArrowheads="1"/>
          </p:cNvSpPr>
          <p:nvPr/>
        </p:nvSpPr>
        <p:spPr bwMode="auto">
          <a:xfrm>
            <a:off x="484188" y="1949450"/>
            <a:ext cx="3478212" cy="2968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pPr>
              <a:spcAft>
                <a:spcPct val="50000"/>
              </a:spcAft>
            </a:pPr>
            <a:r>
              <a:rPr lang="en-US" sz="1800" dirty="0">
                <a:latin typeface="Times New Roman" pitchFamily="18" charset="0"/>
              </a:rPr>
              <a:t>Indexing in Matlab is fully general.</a:t>
            </a:r>
          </a:p>
          <a:p>
            <a:pPr>
              <a:spcAft>
                <a:spcPct val="50000"/>
              </a:spcAft>
            </a:pPr>
            <a:r>
              <a:rPr lang="en-US" sz="1800" dirty="0">
                <a:latin typeface="Times New Roman" pitchFamily="18" charset="0"/>
              </a:rPr>
              <a:t>If </a:t>
            </a:r>
            <a:r>
              <a:rPr lang="en-US" sz="1800" b="1" dirty="0">
                <a:latin typeface="+mj-lt"/>
              </a:rPr>
              <a:t>I</a:t>
            </a:r>
            <a:r>
              <a:rPr lang="en-US" sz="1800" i="1" dirty="0">
                <a:latin typeface="Times New Roman" pitchFamily="18" charset="0"/>
              </a:rPr>
              <a:t> </a:t>
            </a:r>
            <a:r>
              <a:rPr lang="en-US" sz="1800" dirty="0" smtClean="0">
                <a:latin typeface="Times New Roman" pitchFamily="18" charset="0"/>
              </a:rPr>
              <a:t>is </a:t>
            </a:r>
            <a:r>
              <a:rPr lang="en-US" sz="1800" i="1" dirty="0">
                <a:latin typeface="Times New Roman" pitchFamily="18" charset="0"/>
              </a:rPr>
              <a:t>R</a:t>
            </a:r>
            <a:r>
              <a:rPr lang="en-US" sz="1800" dirty="0">
                <a:latin typeface="Times New Roman" pitchFamily="18" charset="0"/>
              </a:rPr>
              <a:t> x </a:t>
            </a:r>
            <a:r>
              <a:rPr lang="en-US" sz="1800" i="1" dirty="0">
                <a:latin typeface="Times New Roman" pitchFamily="18" charset="0"/>
              </a:rPr>
              <a:t>C</a:t>
            </a:r>
            <a:r>
              <a:rPr lang="en-US" sz="1800" dirty="0">
                <a:latin typeface="Times New Roman" pitchFamily="18" charset="0"/>
              </a:rPr>
              <a:t> x </a:t>
            </a:r>
            <a:r>
              <a:rPr lang="en-US" sz="1800" i="1" dirty="0">
                <a:latin typeface="Times New Roman" pitchFamily="18" charset="0"/>
              </a:rPr>
              <a:t>B</a:t>
            </a:r>
            <a:r>
              <a:rPr lang="en-US" sz="1800" dirty="0">
                <a:latin typeface="Times New Roman" pitchFamily="18" charset="0"/>
              </a:rPr>
              <a:t>, vectors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 can contain any numbers 1 </a:t>
            </a:r>
            <a:r>
              <a:rPr lang="en-US" sz="1800" dirty="0">
                <a:latin typeface="Times New Roman" pitchFamily="18" charset="0"/>
                <a:sym typeface="Symbol" pitchFamily="18" charset="2"/>
              </a:rPr>
              <a:t> </a:t>
            </a:r>
            <a:r>
              <a:rPr lang="en-US" sz="1800" i="1" dirty="0">
                <a:latin typeface="Times New Roman" pitchFamily="18" charset="0"/>
              </a:rPr>
              <a:t>r</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R </a:t>
            </a:r>
            <a:r>
              <a:rPr lang="en-US" sz="1800" dirty="0">
                <a:latin typeface="Times New Roman" pitchFamily="18" charset="0"/>
              </a:rPr>
              <a:t>and 1</a:t>
            </a:r>
            <a:r>
              <a:rPr lang="en-US" sz="1800" dirty="0">
                <a:latin typeface="Times New Roman" pitchFamily="18" charset="0"/>
                <a:cs typeface="Times New Roman" pitchFamily="18" charset="0"/>
              </a:rPr>
              <a:t> </a:t>
            </a:r>
            <a:r>
              <a:rPr lang="en-US" sz="1800" dirty="0">
                <a:latin typeface="Times New Roman" pitchFamily="18" charset="0"/>
                <a:sym typeface="Symbol" pitchFamily="18" charset="2"/>
              </a:rPr>
              <a:t></a:t>
            </a:r>
            <a:r>
              <a:rPr lang="en-US" dirty="0">
                <a:latin typeface="Courier New" pitchFamily="49" charset="0"/>
              </a:rPr>
              <a:t> </a:t>
            </a:r>
            <a:r>
              <a:rPr lang="en-US" sz="1800" i="1" dirty="0">
                <a:latin typeface="Times New Roman" pitchFamily="18" charset="0"/>
              </a:rPr>
              <a:t>c</a:t>
            </a:r>
            <a:r>
              <a:rPr lang="en-US" sz="1800" i="1" baseline="-25000" dirty="0">
                <a:latin typeface="Times New Roman" pitchFamily="18" charset="0"/>
              </a:rPr>
              <a:t>k</a:t>
            </a:r>
            <a:r>
              <a:rPr lang="en-US" sz="1800" i="1" dirty="0">
                <a:latin typeface="Times New Roman" pitchFamily="18" charset="0"/>
              </a:rPr>
              <a:t> </a:t>
            </a:r>
            <a:r>
              <a:rPr lang="en-US" sz="1800" dirty="0">
                <a:latin typeface="Times New Roman" pitchFamily="18" charset="0"/>
                <a:sym typeface="Symbol" pitchFamily="18" charset="2"/>
              </a:rPr>
              <a:t> </a:t>
            </a:r>
            <a:r>
              <a:rPr lang="en-US" sz="1800" i="1" dirty="0">
                <a:latin typeface="Times New Roman" pitchFamily="18" charset="0"/>
              </a:rPr>
              <a:t>C.</a:t>
            </a:r>
          </a:p>
          <a:p>
            <a:pPr>
              <a:spcAft>
                <a:spcPct val="50000"/>
              </a:spcAft>
            </a:pPr>
            <a:r>
              <a:rPr lang="en-US" sz="1800" dirty="0">
                <a:latin typeface="Times New Roman" pitchFamily="18" charset="0"/>
              </a:rPr>
              <a:t>The numbers can be in any order and can be repeated within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p>
          <a:p>
            <a:pPr>
              <a:spcAft>
                <a:spcPct val="50000"/>
              </a:spcAft>
            </a:pPr>
            <a:r>
              <a:rPr lang="en-US" sz="1800" dirty="0">
                <a:latin typeface="Times New Roman" pitchFamily="18" charset="0"/>
              </a:rPr>
              <a:t>The result of </a:t>
            </a:r>
            <a:r>
              <a:rPr lang="en-US" sz="1800" b="1" dirty="0">
                <a:latin typeface="+mj-lt"/>
              </a:rPr>
              <a:t>I</a:t>
            </a:r>
            <a:r>
              <a:rPr lang="en-US" sz="1800" dirty="0">
                <a:latin typeface="Courier New" pitchFamily="49" charset="0"/>
              </a:rPr>
              <a:t>(</a:t>
            </a:r>
            <a:r>
              <a:rPr lang="en-US" sz="1800" b="1" dirty="0">
                <a:latin typeface="+mj-lt"/>
              </a:rPr>
              <a:t>r</a:t>
            </a:r>
            <a:r>
              <a:rPr lang="en-US" sz="1800" dirty="0">
                <a:latin typeface="+mj-lt"/>
              </a:rPr>
              <a:t>,</a:t>
            </a:r>
            <a:r>
              <a:rPr lang="en-US" sz="1800" b="1" dirty="0">
                <a:latin typeface="+mj-lt"/>
              </a:rPr>
              <a:t>c</a:t>
            </a:r>
            <a:r>
              <a:rPr lang="en-US" sz="1800" dirty="0">
                <a:latin typeface="Courier New" pitchFamily="49" charset="0"/>
              </a:rPr>
              <a:t>)</a:t>
            </a:r>
            <a:r>
              <a:rPr lang="en-US" sz="1800" dirty="0">
                <a:latin typeface="Times New Roman" pitchFamily="18" charset="0"/>
              </a:rPr>
              <a:t> is an ordinal shuffling of the pixels from </a:t>
            </a:r>
            <a:r>
              <a:rPr lang="en-US" sz="1800" b="1" dirty="0">
                <a:latin typeface="Times New Roman" pitchFamily="18" charset="0"/>
              </a:rPr>
              <a:t>I</a:t>
            </a:r>
            <a:r>
              <a:rPr lang="en-US" sz="1800" dirty="0">
                <a:latin typeface="Times New Roman" pitchFamily="18" charset="0"/>
              </a:rPr>
              <a:t> as indexed by </a:t>
            </a:r>
            <a:r>
              <a:rPr lang="en-US" sz="1800" b="1" dirty="0">
                <a:latin typeface="Times New Roman" pitchFamily="18" charset="0"/>
              </a:rPr>
              <a:t>r</a:t>
            </a:r>
            <a:r>
              <a:rPr lang="en-US" sz="1800" dirty="0">
                <a:latin typeface="Times New Roman" pitchFamily="18" charset="0"/>
              </a:rPr>
              <a:t> and </a:t>
            </a:r>
            <a:r>
              <a:rPr lang="en-US" sz="1800" b="1" dirty="0">
                <a:latin typeface="Times New Roman" pitchFamily="18" charset="0"/>
              </a:rPr>
              <a:t>c</a:t>
            </a:r>
            <a:r>
              <a:rPr lang="en-US" sz="1800" dirty="0">
                <a:latin typeface="Times New Roman" pitchFamily="18" charset="0"/>
              </a:rPr>
              <a:t>.</a:t>
            </a:r>
          </a:p>
        </p:txBody>
      </p:sp>
      <p:sp>
        <p:nvSpPr>
          <p:cNvPr id="10" name="Text Box 5"/>
          <p:cNvSpPr txBox="1">
            <a:spLocks noChangeArrowheads="1"/>
          </p:cNvSpPr>
          <p:nvPr/>
        </p:nvSpPr>
        <p:spPr bwMode="auto">
          <a:xfrm>
            <a:off x="484188" y="5311775"/>
            <a:ext cx="2079625" cy="730250"/>
          </a:xfrm>
          <a:prstGeom prst="rect">
            <a:avLst/>
          </a:prstGeom>
          <a:solidFill>
            <a:srgbClr val="FFFF99"/>
          </a:solidFill>
          <a:ln>
            <a:noFill/>
          </a:ln>
          <a:effectLst>
            <a:outerShdw blurRad="50800" dist="508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lIns="91429" tIns="45714" rIns="91429" bIns="45714">
            <a:spAutoFit/>
          </a:bodyPr>
          <a:lstStyle>
            <a:lvl1pPr>
              <a:defRPr sz="1300">
                <a:solidFill>
                  <a:schemeClr val="tx2"/>
                </a:solidFill>
                <a:latin typeface="Comic Sans MS" pitchFamily="66" charset="0"/>
              </a:defRPr>
            </a:lvl1pPr>
            <a:lvl2pPr marL="742950" indent="-285750">
              <a:defRPr sz="1300">
                <a:solidFill>
                  <a:schemeClr val="tx2"/>
                </a:solidFill>
                <a:latin typeface="Comic Sans MS" pitchFamily="66" charset="0"/>
              </a:defRPr>
            </a:lvl2pPr>
            <a:lvl3pPr marL="1143000" indent="-228600">
              <a:defRPr sz="1300">
                <a:solidFill>
                  <a:schemeClr val="tx2"/>
                </a:solidFill>
                <a:latin typeface="Comic Sans MS" pitchFamily="66" charset="0"/>
              </a:defRPr>
            </a:lvl3pPr>
            <a:lvl4pPr marL="1600200" indent="-228600">
              <a:defRPr sz="1300">
                <a:solidFill>
                  <a:schemeClr val="tx2"/>
                </a:solidFill>
                <a:latin typeface="Comic Sans MS" pitchFamily="66" charset="0"/>
              </a:defRPr>
            </a:lvl4pPr>
            <a:lvl5pPr marL="2057400" indent="-228600">
              <a:defRPr sz="1300">
                <a:solidFill>
                  <a:schemeClr val="tx2"/>
                </a:solidFill>
                <a:latin typeface="Comic Sans MS" pitchFamily="66" charset="0"/>
              </a:defRPr>
            </a:lvl5pPr>
            <a:lvl6pPr marL="2514600" indent="-228600" eaLnBrk="0" fontAlgn="base" hangingPunct="0">
              <a:spcBef>
                <a:spcPct val="0"/>
              </a:spcBef>
              <a:spcAft>
                <a:spcPct val="0"/>
              </a:spcAft>
              <a:defRPr sz="1300">
                <a:solidFill>
                  <a:schemeClr val="tx2"/>
                </a:solidFill>
                <a:latin typeface="Comic Sans MS" pitchFamily="66" charset="0"/>
              </a:defRPr>
            </a:lvl6pPr>
            <a:lvl7pPr marL="2971800" indent="-228600" eaLnBrk="0" fontAlgn="base" hangingPunct="0">
              <a:spcBef>
                <a:spcPct val="0"/>
              </a:spcBef>
              <a:spcAft>
                <a:spcPct val="0"/>
              </a:spcAft>
              <a:defRPr sz="1300">
                <a:solidFill>
                  <a:schemeClr val="tx2"/>
                </a:solidFill>
                <a:latin typeface="Comic Sans MS" pitchFamily="66" charset="0"/>
              </a:defRPr>
            </a:lvl7pPr>
            <a:lvl8pPr marL="3429000" indent="-228600" eaLnBrk="0" fontAlgn="base" hangingPunct="0">
              <a:spcBef>
                <a:spcPct val="0"/>
              </a:spcBef>
              <a:spcAft>
                <a:spcPct val="0"/>
              </a:spcAft>
              <a:defRPr sz="1300">
                <a:solidFill>
                  <a:schemeClr val="tx2"/>
                </a:solidFill>
                <a:latin typeface="Comic Sans MS" pitchFamily="66" charset="0"/>
              </a:defRPr>
            </a:lvl8pPr>
            <a:lvl9pPr marL="3886200" indent="-228600" eaLnBrk="0" fontAlgn="base" hangingPunct="0">
              <a:spcBef>
                <a:spcPct val="0"/>
              </a:spcBef>
              <a:spcAft>
                <a:spcPct val="0"/>
              </a:spcAft>
              <a:defRPr sz="1300">
                <a:solidFill>
                  <a:schemeClr val="tx2"/>
                </a:solidFill>
                <a:latin typeface="Comic Sans MS" pitchFamily="66" charset="0"/>
              </a:defRPr>
            </a:lvl9pPr>
          </a:lstStyle>
          <a:p>
            <a:pPr>
              <a:spcBef>
                <a:spcPct val="50000"/>
              </a:spcBef>
            </a:pPr>
            <a:r>
              <a:rPr lang="en-US" sz="1400" dirty="0"/>
              <a:t>Whenever possible, avoid using ‘for’ loops; vectorize instead.</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484188" y="1076325"/>
            <a:ext cx="7772400" cy="723900"/>
          </a:xfrm>
        </p:spPr>
        <p:txBody>
          <a:bodyPr/>
          <a:lstStyle/>
          <a:p>
            <a:r>
              <a:rPr lang="en-US" sz="3300" dirty="0" smtClean="0"/>
              <a:t>Pixel Indexing in Matlab</a:t>
            </a:r>
          </a:p>
        </p:txBody>
      </p:sp>
      <p:sp>
        <p:nvSpPr>
          <p:cNvPr id="70659" name="Text Box 5"/>
          <p:cNvSpPr txBox="1">
            <a:spLocks noChangeArrowheads="1"/>
          </p:cNvSpPr>
          <p:nvPr/>
        </p:nvSpPr>
        <p:spPr bwMode="auto">
          <a:xfrm>
            <a:off x="381000" y="1981200"/>
            <a:ext cx="7516813" cy="2473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I = imread('Lawraa - Flickr - 278635073_883bd891ec_o.jpg','jpg');</a:t>
            </a:r>
          </a:p>
          <a:p>
            <a:r>
              <a:rPr lang="en-US" dirty="0">
                <a:latin typeface="Courier New" pitchFamily="49" charset="0"/>
              </a:rPr>
              <a:t>&gt;&gt; size(I)</a:t>
            </a:r>
          </a:p>
          <a:p>
            <a:r>
              <a:rPr lang="en-US" dirty="0">
                <a:latin typeface="Courier New" pitchFamily="49" charset="0"/>
              </a:rPr>
              <a:t>ans =</a:t>
            </a:r>
          </a:p>
          <a:p>
            <a:r>
              <a:rPr lang="en-US" dirty="0">
                <a:latin typeface="Courier New" pitchFamily="49" charset="0"/>
              </a:rPr>
              <a:t>   576   768     3</a:t>
            </a:r>
          </a:p>
          <a:p>
            <a:r>
              <a:rPr lang="en-US" dirty="0">
                <a:latin typeface="Courier New" pitchFamily="49" charset="0"/>
              </a:rPr>
              <a:t>&gt;&gt; r = randperm(576);</a:t>
            </a:r>
          </a:p>
          <a:p>
            <a:r>
              <a:rPr lang="en-US" dirty="0">
                <a:latin typeface="Courier New" pitchFamily="49" charset="0"/>
              </a:rPr>
              <a:t>&gt;&gt; c = randperm(768);</a:t>
            </a:r>
          </a:p>
          <a:p>
            <a:r>
              <a:rPr lang="en-US" dirty="0">
                <a:latin typeface="Courier New" pitchFamily="49" charset="0"/>
              </a:rPr>
              <a:t>&gt;&gt; J = I(r,c,:);</a:t>
            </a:r>
          </a:p>
          <a:p>
            <a:r>
              <a:rPr lang="en-US" dirty="0">
                <a:latin typeface="Courier New" pitchFamily="49" charset="0"/>
              </a:rPr>
              <a:t>&gt;&gt; figure</a:t>
            </a:r>
          </a:p>
          <a:p>
            <a:r>
              <a:rPr lang="en-US" dirty="0">
                <a:latin typeface="Courier New" pitchFamily="49" charset="0"/>
              </a:rPr>
              <a:t>&gt;&gt; image(J)</a:t>
            </a:r>
          </a:p>
          <a:p>
            <a:r>
              <a:rPr lang="en-US" dirty="0">
                <a:latin typeface="Courier New" pitchFamily="49" charset="0"/>
              </a:rPr>
              <a:t>&gt;&gt; truesize</a:t>
            </a:r>
          </a:p>
          <a:p>
            <a:r>
              <a:rPr lang="en-US" dirty="0">
                <a:latin typeface="Courier New" pitchFamily="49" charset="0"/>
              </a:rPr>
              <a:t>&gt;&gt; title('Scrambled Image')</a:t>
            </a:r>
          </a:p>
          <a:p>
            <a:r>
              <a:rPr lang="en-US" dirty="0">
                <a:latin typeface="Courier New" pitchFamily="49" charset="0"/>
              </a:rPr>
              <a:t>&gt;&gt; xlabel('What is it?')</a:t>
            </a:r>
          </a:p>
        </p:txBody>
      </p:sp>
      <p:pic>
        <p:nvPicPr>
          <p:cNvPr id="70660" name="Picture 6" descr="Scrambl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084263"/>
            <a:ext cx="5713413" cy="4556125"/>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7"/>
          <p:cNvSpPr txBox="1">
            <a:spLocks noChangeArrowheads="1"/>
          </p:cNvSpPr>
          <p:nvPr/>
        </p:nvSpPr>
        <p:spPr bwMode="auto">
          <a:xfrm>
            <a:off x="381000" y="4953000"/>
            <a:ext cx="2514600" cy="687388"/>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Fun (if you’re an imaging geek) thing to try with Matlab indexing:  Scramble an image!</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BF1F9941-D1F4-4E09-8476-71FB5E0A7FEA}" type="slidenum">
              <a:rPr lang="en-US"/>
              <a:pPr>
                <a:defRPr/>
              </a:pPr>
              <a:t>91</a:t>
            </a:fld>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84188" y="1076325"/>
            <a:ext cx="7772400" cy="723900"/>
          </a:xfrm>
        </p:spPr>
        <p:txBody>
          <a:bodyPr/>
          <a:lstStyle/>
          <a:p>
            <a:r>
              <a:rPr lang="en-US" sz="3300" dirty="0" smtClean="0"/>
              <a:t>Pixel Indexing in Matlab</a:t>
            </a:r>
          </a:p>
        </p:txBody>
      </p:sp>
      <p:sp>
        <p:nvSpPr>
          <p:cNvPr id="71683" name="Text Box 3"/>
          <p:cNvSpPr txBox="1">
            <a:spLocks noChangeArrowheads="1"/>
          </p:cNvSpPr>
          <p:nvPr/>
        </p:nvSpPr>
        <p:spPr bwMode="auto">
          <a:xfrm>
            <a:off x="457200" y="4416425"/>
            <a:ext cx="4419600" cy="16795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latin typeface="Courier New" pitchFamily="49" charset="0"/>
              </a:rPr>
              <a:t>&gt;&gt; …</a:t>
            </a:r>
          </a:p>
          <a:p>
            <a:r>
              <a:rPr lang="en-US" dirty="0">
                <a:latin typeface="Courier New" pitchFamily="49" charset="0"/>
              </a:rPr>
              <a:t>&gt;&gt; xlabel('What is it?')</a:t>
            </a:r>
          </a:p>
          <a:p>
            <a:r>
              <a:rPr lang="en-US" dirty="0">
                <a:latin typeface="Courier New" pitchFamily="49" charset="0"/>
              </a:rPr>
              <a:t>&gt;&gt; K(r,c,:) = J;</a:t>
            </a:r>
          </a:p>
          <a:p>
            <a:r>
              <a:rPr lang="en-US" dirty="0">
                <a:latin typeface="Courier New" pitchFamily="49" charset="0"/>
              </a:rPr>
              <a:t>&gt;&gt; figure</a:t>
            </a:r>
          </a:p>
          <a:p>
            <a:r>
              <a:rPr lang="en-US" dirty="0">
                <a:latin typeface="Courier New" pitchFamily="49" charset="0"/>
              </a:rPr>
              <a:t>&gt;&gt; image(K)</a:t>
            </a:r>
          </a:p>
          <a:p>
            <a:r>
              <a:rPr lang="en-US" dirty="0">
                <a:latin typeface="Courier New" pitchFamily="49" charset="0"/>
              </a:rPr>
              <a:t>&gt;&gt; truesize</a:t>
            </a:r>
          </a:p>
          <a:p>
            <a:r>
              <a:rPr lang="en-US" dirty="0">
                <a:latin typeface="Courier New" pitchFamily="49" charset="0"/>
              </a:rPr>
              <a:t>&gt;&gt; title('Yay!!!')</a:t>
            </a:r>
          </a:p>
          <a:p>
            <a:r>
              <a:rPr lang="en-US" dirty="0">
                <a:latin typeface="Courier New" pitchFamily="49" charset="0"/>
              </a:rPr>
              <a:t>&gt;&gt; xlabel('Photo: Lawraa on Flickr.com')</a:t>
            </a:r>
          </a:p>
        </p:txBody>
      </p:sp>
      <p:pic>
        <p:nvPicPr>
          <p:cNvPr id="71684" name="Picture 4" descr="Unscrambl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952" y="1084263"/>
            <a:ext cx="5715000" cy="4558639"/>
          </a:xfrm>
          <a:prstGeom prst="rect">
            <a:avLst/>
          </a:prstGeom>
          <a:noFill/>
          <a:ln>
            <a:noFill/>
          </a:ln>
          <a:effectLst>
            <a:outerShdw blurRad="50800" dist="762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ext Box 5"/>
          <p:cNvSpPr txBox="1">
            <a:spLocks noChangeArrowheads="1"/>
          </p:cNvSpPr>
          <p:nvPr/>
        </p:nvSpPr>
        <p:spPr bwMode="auto">
          <a:xfrm>
            <a:off x="838200" y="2438400"/>
            <a:ext cx="1676400" cy="1084263"/>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a:t>The image can be unscrambled using the row and column permutation vectors, </a:t>
            </a:r>
            <a:r>
              <a:rPr lang="en-US" b="1" dirty="0"/>
              <a:t>r</a:t>
            </a:r>
            <a:r>
              <a:rPr lang="en-US" dirty="0"/>
              <a:t> &amp; </a:t>
            </a:r>
            <a:r>
              <a:rPr lang="en-US" b="1" dirty="0"/>
              <a:t>c</a:t>
            </a:r>
            <a:r>
              <a:rPr lang="en-US" dirty="0"/>
              <a:t>.</a:t>
            </a:r>
          </a:p>
        </p:txBody>
      </p:sp>
      <p:sp>
        <p:nvSpPr>
          <p:cNvPr id="2" name="Date Placeholder 1"/>
          <p:cNvSpPr>
            <a:spLocks noGrp="1"/>
          </p:cNvSpPr>
          <p:nvPr>
            <p:ph type="dt" sz="quarter" idx="10"/>
          </p:nvPr>
        </p:nvSpPr>
        <p:spPr/>
        <p:txBody>
          <a:bodyPr/>
          <a:lstStyle/>
          <a:p>
            <a:pPr>
              <a:defRPr/>
            </a:pPr>
            <a:r>
              <a:rPr lang="en-US" smtClean="0"/>
              <a:t>15 Septermber 2016</a:t>
            </a:r>
            <a:endParaRPr lang="en-US" dirty="0"/>
          </a:p>
        </p:txBody>
      </p:sp>
      <p:sp>
        <p:nvSpPr>
          <p:cNvPr id="3" name="Footer Placeholder 2"/>
          <p:cNvSpPr>
            <a:spLocks noGrp="1"/>
          </p:cNvSpPr>
          <p:nvPr>
            <p:ph type="ftr" sz="quarter" idx="11"/>
          </p:nvPr>
        </p:nvSpPr>
        <p:spPr/>
        <p:txBody>
          <a:bodyPr/>
          <a:lstStyle/>
          <a:p>
            <a:pPr>
              <a:defRPr/>
            </a:pPr>
            <a:r>
              <a:rPr lang="en-US" smtClean="0"/>
              <a:t>1999-2016 by Richard Alan Peters II</a:t>
            </a:r>
            <a:endParaRPr lang="en-US" dirty="0"/>
          </a:p>
        </p:txBody>
      </p:sp>
      <p:sp>
        <p:nvSpPr>
          <p:cNvPr id="4" name="Slide Number Placeholder 3"/>
          <p:cNvSpPr>
            <a:spLocks noGrp="1"/>
          </p:cNvSpPr>
          <p:nvPr>
            <p:ph type="sldNum" sz="quarter" idx="12"/>
          </p:nvPr>
        </p:nvSpPr>
        <p:spPr/>
        <p:txBody>
          <a:bodyPr/>
          <a:lstStyle/>
          <a:p>
            <a:pPr>
              <a:defRPr/>
            </a:pPr>
            <a:fld id="{28BE37C4-B857-4FFC-8608-64FD4DAA5D39}" type="slidenum">
              <a:rPr lang="en-US"/>
              <a:pPr>
                <a:defRPr/>
              </a:pPr>
              <a:t>92</a:t>
            </a:fld>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7695615" cy="723900"/>
          </a:xfrm>
        </p:spPr>
        <p:txBody>
          <a:bodyPr/>
          <a:lstStyle/>
          <a:p>
            <a:r>
              <a:rPr lang="en-US" dirty="0" smtClean="0"/>
              <a:t>Matlab Vectorization</a:t>
            </a:r>
            <a:endParaRPr lang="en-US" dirty="0"/>
          </a:p>
        </p:txBody>
      </p:sp>
      <p:sp>
        <p:nvSpPr>
          <p:cNvPr id="3" name="Date Placeholder 2"/>
          <p:cNvSpPr>
            <a:spLocks noGrp="1"/>
          </p:cNvSpPr>
          <p:nvPr>
            <p:ph type="dt" sz="half" idx="10"/>
          </p:nvPr>
        </p:nvSpPr>
        <p:spPr/>
        <p:txBody>
          <a:bodyPr/>
          <a:lstStyle/>
          <a:p>
            <a:pPr>
              <a:defRPr/>
            </a:pPr>
            <a:r>
              <a:rPr lang="en-US" smtClean="0"/>
              <a:t>15 Septermber 2016</a:t>
            </a:r>
            <a:endParaRPr lang="en-US" dirty="0"/>
          </a:p>
        </p:txBody>
      </p:sp>
      <p:sp>
        <p:nvSpPr>
          <p:cNvPr id="4" name="Footer Placeholder 3"/>
          <p:cNvSpPr>
            <a:spLocks noGrp="1"/>
          </p:cNvSpPr>
          <p:nvPr>
            <p:ph type="ftr" sz="quarter" idx="11"/>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12"/>
          </p:nvPr>
        </p:nvSpPr>
        <p:spPr/>
        <p:txBody>
          <a:bodyPr/>
          <a:lstStyle/>
          <a:p>
            <a:pPr>
              <a:defRPr/>
            </a:pPr>
            <a:fld id="{7C74B02B-7FC1-47C0-95ED-AB451BB388E0}" type="slidenum">
              <a:rPr lang="en-US" smtClean="0"/>
              <a:pPr>
                <a:defRPr/>
              </a:pPr>
              <a:t>93</a:t>
            </a:fld>
            <a:endParaRPr lang="en-US" dirty="0"/>
          </a:p>
        </p:txBody>
      </p:sp>
      <p:sp>
        <p:nvSpPr>
          <p:cNvPr id="6" name="TextBox 5"/>
          <p:cNvSpPr txBox="1"/>
          <p:nvPr/>
        </p:nvSpPr>
        <p:spPr>
          <a:xfrm>
            <a:off x="304800" y="1600200"/>
            <a:ext cx="7086600" cy="1015663"/>
          </a:xfrm>
          <a:prstGeom prst="rect">
            <a:avLst/>
          </a:prstGeom>
          <a:noFill/>
        </p:spPr>
        <p:txBody>
          <a:bodyPr wrap="square" rtlCol="0">
            <a:spAutoFit/>
          </a:bodyPr>
          <a:lstStyle/>
          <a:p>
            <a:r>
              <a:rPr lang="en-US" sz="2000" dirty="0" smtClean="0">
                <a:latin typeface="+mj-lt"/>
              </a:rPr>
              <a:t>Making a Matlab program run  as fast as possible fast by avoiding loops is called “vectorization.” It is not something that Matlab does automatically. Rather it is a skill that a good programmer learns.</a:t>
            </a:r>
          </a:p>
        </p:txBody>
      </p:sp>
      <p:sp>
        <p:nvSpPr>
          <p:cNvPr id="7" name="TextBox 6"/>
          <p:cNvSpPr txBox="1"/>
          <p:nvPr/>
        </p:nvSpPr>
        <p:spPr>
          <a:xfrm>
            <a:off x="304800" y="5865656"/>
            <a:ext cx="6843540" cy="29238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hlinkClick r:id="rId2"/>
              </a:rPr>
              <a:t>http://</a:t>
            </a:r>
            <a:r>
              <a:rPr lang="en-US" b="1" dirty="0" smtClean="0">
                <a:latin typeface="Courier New" panose="02070309020205020404" pitchFamily="49" charset="0"/>
                <a:cs typeface="Courier New" panose="02070309020205020404" pitchFamily="49" charset="0"/>
                <a:hlinkClick r:id="rId2"/>
              </a:rPr>
              <a:t>www.mathworks.com/help/matlab/matlab_prog/vectorization.html</a:t>
            </a:r>
            <a:endParaRPr lang="en-US" b="1" dirty="0">
              <a:latin typeface="Courier New" panose="02070309020205020404" pitchFamily="49" charset="0"/>
              <a:cs typeface="Courier New" panose="02070309020205020404" pitchFamily="49" charset="0"/>
            </a:endParaRPr>
          </a:p>
        </p:txBody>
      </p:sp>
      <p:sp>
        <p:nvSpPr>
          <p:cNvPr id="8" name="TextBox 7"/>
          <p:cNvSpPr txBox="1"/>
          <p:nvPr/>
        </p:nvSpPr>
        <p:spPr>
          <a:xfrm>
            <a:off x="304800" y="5410200"/>
            <a:ext cx="591732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There is a web page on </a:t>
            </a:r>
            <a:r>
              <a:rPr lang="en-US" sz="2000" dirty="0" smtClean="0">
                <a:latin typeface="Times New Roman" panose="02020603050405020304" pitchFamily="18" charset="0"/>
                <a:cs typeface="Times New Roman" panose="02020603050405020304" pitchFamily="18" charset="0"/>
              </a:rPr>
              <a:t>vectorization </a:t>
            </a:r>
            <a:r>
              <a:rPr lang="en-US" sz="2000" dirty="0">
                <a:latin typeface="Times New Roman" panose="02020603050405020304" pitchFamily="18" charset="0"/>
                <a:cs typeface="Times New Roman" panose="02020603050405020304" pitchFamily="18" charset="0"/>
              </a:rPr>
              <a:t>at the </a:t>
            </a:r>
            <a:r>
              <a:rPr lang="en-US" sz="2000" dirty="0" err="1" smtClean="0">
                <a:latin typeface="Times New Roman" panose="02020603050405020304" pitchFamily="18" charset="0"/>
                <a:cs typeface="Times New Roman" panose="02020603050405020304" pitchFamily="18" charset="0"/>
              </a:rPr>
              <a:t>MathWorks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381000" y="2743200"/>
            <a:ext cx="3836307" cy="2013141"/>
            <a:chOff x="381000" y="3113172"/>
            <a:chExt cx="3836307" cy="2013141"/>
          </a:xfrm>
        </p:grpSpPr>
        <p:sp>
          <p:nvSpPr>
            <p:cNvPr id="9" name="TextBox 8"/>
            <p:cNvSpPr txBox="1"/>
            <p:nvPr/>
          </p:nvSpPr>
          <p:spPr>
            <a:xfrm>
              <a:off x="381000" y="3525875"/>
              <a:ext cx="3836307" cy="1600438"/>
            </a:xfrm>
            <a:prstGeom prst="rect">
              <a:avLst/>
            </a:prstGeom>
            <a:noFill/>
            <a:ln>
              <a:solidFill>
                <a:schemeClr val="accent5">
                  <a:lumMod val="50000"/>
                </a:schemeClr>
              </a:solidFill>
            </a:ln>
          </p:spPr>
          <p:txBody>
            <a:bodyPr wrap="none" rtlCol="0">
              <a:spAutoFit/>
            </a:bodyPr>
            <a:lstStyle/>
            <a:p>
              <a:r>
                <a:rPr lang="en-US" sz="1400" dirty="0" smtClean="0">
                  <a:latin typeface="Bitstream Vera Sans Mono" panose="020B0609030804020204" pitchFamily="49" charset="0"/>
                </a:rPr>
                <a:t>tic</a:t>
              </a:r>
            </a:p>
            <a:p>
              <a:r>
                <a:rPr lang="en-US" sz="1400" dirty="0">
                  <a:solidFill>
                    <a:srgbClr val="0000FF"/>
                  </a:solidFill>
                  <a:latin typeface="Bitstream Vera Sans Mono" panose="020B0609030804020204" pitchFamily="49" charset="0"/>
                </a:rPr>
                <a:t>for</a:t>
              </a:r>
              <a:r>
                <a:rPr lang="en-US" sz="1400" dirty="0" smtClean="0">
                  <a:latin typeface="Bitstream Vera Sans Mono" panose="020B0609030804020204" pitchFamily="49" charset="0"/>
                </a:rPr>
                <a:t> t = 1:1024</a:t>
              </a:r>
            </a:p>
            <a:p>
              <a:r>
                <a:rPr lang="en-US" sz="1400" dirty="0" smtClean="0">
                  <a:latin typeface="Bitstream Vera Sans Mono" panose="020B0609030804020204" pitchFamily="49" charset="0"/>
                </a:rPr>
                <a:t>    y(t) = sin(2*pi*t/512);</a:t>
              </a:r>
            </a:p>
            <a:p>
              <a:r>
                <a:rPr lang="en-US" sz="1400" dirty="0">
                  <a:solidFill>
                    <a:srgbClr val="0000FF"/>
                  </a:solidFill>
                  <a:latin typeface="Bitstream Vera Sans Mono" panose="020B0609030804020204" pitchFamily="49" charset="0"/>
                </a:rPr>
                <a:t>end</a:t>
              </a:r>
            </a:p>
            <a:p>
              <a:r>
                <a:rPr lang="en-US" sz="1400" dirty="0" err="1" smtClean="0">
                  <a:latin typeface="Bitstream Vera Sans Mono" panose="020B0609030804020204" pitchFamily="49" charset="0"/>
                </a:rPr>
                <a:t>toc</a:t>
              </a:r>
              <a:endParaRPr lang="en-US" sz="1400" dirty="0" smtClean="0">
                <a:latin typeface="Bitstream Vera Sans Mono" panose="020B0609030804020204" pitchFamily="49" charset="0"/>
              </a:endParaRPr>
            </a:p>
            <a:p>
              <a:endParaRPr lang="en-US" sz="1400" dirty="0" smtClean="0">
                <a:latin typeface="Bitstream Vera Sans Mono" panose="020B0609030804020204" pitchFamily="49" charset="0"/>
              </a:endParaRPr>
            </a:p>
            <a:p>
              <a:r>
                <a:rPr lang="en-US" sz="1400" dirty="0" smtClean="0">
                  <a:latin typeface="Bitstream Vera Sans Mono" panose="020B0609030804020204" pitchFamily="49" charset="0"/>
                </a:rPr>
                <a:t>Elapsed time is 0.038923 seconds.</a:t>
              </a:r>
            </a:p>
          </p:txBody>
        </p:sp>
        <p:sp>
          <p:nvSpPr>
            <p:cNvPr id="12" name="TextBox 11"/>
            <p:cNvSpPr txBox="1"/>
            <p:nvPr/>
          </p:nvSpPr>
          <p:spPr>
            <a:xfrm>
              <a:off x="381000" y="3113172"/>
              <a:ext cx="1667444" cy="400110"/>
            </a:xfrm>
            <a:prstGeom prst="rect">
              <a:avLst/>
            </a:prstGeom>
            <a:noFill/>
          </p:spPr>
          <p:txBody>
            <a:bodyPr wrap="none" rtlCol="0">
              <a:spAutoFit/>
            </a:bodyPr>
            <a:lstStyle/>
            <a:p>
              <a:r>
                <a:rPr lang="en-US" sz="2000" dirty="0" smtClean="0">
                  <a:latin typeface="+mn-lt"/>
                </a:rPr>
                <a:t>Looped code</a:t>
              </a:r>
            </a:p>
          </p:txBody>
        </p:sp>
      </p:grpSp>
      <p:grpSp>
        <p:nvGrpSpPr>
          <p:cNvPr id="15" name="Group 14"/>
          <p:cNvGrpSpPr/>
          <p:nvPr/>
        </p:nvGrpSpPr>
        <p:grpSpPr>
          <a:xfrm>
            <a:off x="4876800" y="2743200"/>
            <a:ext cx="3836307" cy="1582254"/>
            <a:chOff x="4876800" y="3113172"/>
            <a:chExt cx="3836307" cy="1582254"/>
          </a:xfrm>
        </p:grpSpPr>
        <p:sp>
          <p:nvSpPr>
            <p:cNvPr id="11" name="TextBox 10"/>
            <p:cNvSpPr txBox="1"/>
            <p:nvPr/>
          </p:nvSpPr>
          <p:spPr>
            <a:xfrm>
              <a:off x="4876800" y="3525875"/>
              <a:ext cx="3836307" cy="1169551"/>
            </a:xfrm>
            <a:prstGeom prst="rect">
              <a:avLst/>
            </a:prstGeom>
            <a:noFill/>
            <a:ln>
              <a:solidFill>
                <a:schemeClr val="accent5">
                  <a:lumMod val="50000"/>
                </a:schemeClr>
              </a:solidFill>
            </a:ln>
          </p:spPr>
          <p:txBody>
            <a:bodyPr wrap="none" rtlCol="0">
              <a:spAutoFit/>
            </a:bodyPr>
            <a:lstStyle/>
            <a:p>
              <a:r>
                <a:rPr lang="en-US" sz="1400" dirty="0" smtClean="0">
                  <a:solidFill>
                    <a:srgbClr val="000000"/>
                  </a:solidFill>
                  <a:latin typeface="Bitstream Vera Sans Mono" panose="020B0609030804020204" pitchFamily="49" charset="0"/>
                </a:rPr>
                <a:t>tic</a:t>
              </a:r>
              <a:endParaRPr lang="en-US" sz="1400" dirty="0">
                <a:solidFill>
                  <a:srgbClr val="000000"/>
                </a:solidFill>
                <a:latin typeface="Bitstream Vera Sans Mono" panose="020B0609030804020204" pitchFamily="49" charset="0"/>
              </a:endParaRPr>
            </a:p>
            <a:p>
              <a:r>
                <a:rPr lang="es-ES" sz="1400" dirty="0">
                  <a:solidFill>
                    <a:srgbClr val="000000"/>
                  </a:solidFill>
                  <a:latin typeface="Bitstream Vera Sans Mono" panose="020B0609030804020204" pitchFamily="49" charset="0"/>
                </a:rPr>
                <a:t>y = sin(pi*(0:(1/256):2));</a:t>
              </a:r>
            </a:p>
            <a:p>
              <a:r>
                <a:rPr lang="en-US" sz="1400" dirty="0" err="1">
                  <a:solidFill>
                    <a:srgbClr val="000000"/>
                  </a:solidFill>
                  <a:latin typeface="Bitstream Vera Sans Mono" panose="020B0609030804020204" pitchFamily="49" charset="0"/>
                </a:rPr>
                <a:t>toc</a:t>
              </a:r>
              <a:endParaRPr lang="en-US" sz="1400" dirty="0">
                <a:solidFill>
                  <a:srgbClr val="000000"/>
                </a:solidFill>
                <a:latin typeface="Bitstream Vera Sans Mono" panose="020B0609030804020204" pitchFamily="49" charset="0"/>
              </a:endParaRPr>
            </a:p>
            <a:p>
              <a:endParaRPr lang="en-US" sz="1400" dirty="0" smtClean="0">
                <a:latin typeface="Bitstream Vera Sans Mono" panose="020B0609030804020204" pitchFamily="49" charset="0"/>
              </a:endParaRPr>
            </a:p>
            <a:p>
              <a:r>
                <a:rPr lang="en-US" sz="1400" dirty="0" smtClean="0">
                  <a:latin typeface="Bitstream Vera Sans Mono" panose="020B0609030804020204" pitchFamily="49" charset="0"/>
                </a:rPr>
                <a:t>Elapsed time is 0.002019 seconds.</a:t>
              </a:r>
            </a:p>
          </p:txBody>
        </p:sp>
        <p:sp>
          <p:nvSpPr>
            <p:cNvPr id="13" name="TextBox 12"/>
            <p:cNvSpPr txBox="1"/>
            <p:nvPr/>
          </p:nvSpPr>
          <p:spPr>
            <a:xfrm>
              <a:off x="4876800" y="3113172"/>
              <a:ext cx="2009140" cy="400110"/>
            </a:xfrm>
            <a:prstGeom prst="rect">
              <a:avLst/>
            </a:prstGeom>
            <a:noFill/>
          </p:spPr>
          <p:txBody>
            <a:bodyPr wrap="none" rtlCol="0">
              <a:spAutoFit/>
            </a:bodyPr>
            <a:lstStyle/>
            <a:p>
              <a:r>
                <a:rPr lang="en-US" sz="2000" dirty="0" smtClean="0">
                  <a:latin typeface="+mn-lt"/>
                </a:rPr>
                <a:t>Vectorized code</a:t>
              </a:r>
            </a:p>
          </p:txBody>
        </p:sp>
      </p:grpSp>
      <p:sp>
        <p:nvSpPr>
          <p:cNvPr id="16" name="TextBox 15"/>
          <p:cNvSpPr txBox="1"/>
          <p:nvPr/>
        </p:nvSpPr>
        <p:spPr>
          <a:xfrm>
            <a:off x="304800" y="4953000"/>
            <a:ext cx="8435323" cy="400110"/>
          </a:xfrm>
          <a:prstGeom prst="rect">
            <a:avLst/>
          </a:prstGeom>
          <a:noFill/>
        </p:spPr>
        <p:txBody>
          <a:bodyPr wrap="none" rtlCol="0">
            <a:spAutoFit/>
          </a:bodyPr>
          <a:lstStyle/>
          <a:p>
            <a:r>
              <a:rPr lang="en-US" sz="2000" dirty="0">
                <a:latin typeface="+mj-lt"/>
              </a:rPr>
              <a:t>0.038923 / 0.002019 = </a:t>
            </a:r>
            <a:r>
              <a:rPr lang="en-US" sz="2000" dirty="0" smtClean="0">
                <a:latin typeface="+mj-lt"/>
              </a:rPr>
              <a:t>19.2784 </a:t>
            </a:r>
            <a:r>
              <a:rPr lang="en-US" sz="2000" dirty="0" smtClean="0">
                <a:latin typeface="Symbol" panose="05050102010706020507" pitchFamily="18" charset="2"/>
                <a:sym typeface="Symbol" panose="05050102010706020507" pitchFamily="18" charset="2"/>
              </a:rPr>
              <a:t></a:t>
            </a:r>
            <a:r>
              <a:rPr lang="en-US" sz="2000" dirty="0" smtClean="0">
                <a:latin typeface="+mj-lt"/>
                <a:sym typeface="Symbol" panose="05050102010706020507" pitchFamily="18" charset="2"/>
              </a:rPr>
              <a:t> </a:t>
            </a:r>
            <a:r>
              <a:rPr lang="en-US" sz="2000" dirty="0" smtClean="0">
                <a:solidFill>
                  <a:srgbClr val="FF0000"/>
                </a:solidFill>
                <a:latin typeface="+mj-lt"/>
                <a:sym typeface="Symbol" panose="05050102010706020507" pitchFamily="18" charset="2"/>
              </a:rPr>
              <a:t>vectorized code is 20 times faster the looped!</a:t>
            </a:r>
            <a:endParaRPr lang="en-US" sz="2000" dirty="0" smtClean="0">
              <a:solidFill>
                <a:srgbClr val="FF0000"/>
              </a:solidFill>
              <a:latin typeface="+mj-lt"/>
            </a:endParaRPr>
          </a:p>
        </p:txBody>
      </p:sp>
      <p:sp>
        <p:nvSpPr>
          <p:cNvPr id="17" name="Text Box 5"/>
          <p:cNvSpPr txBox="1">
            <a:spLocks noChangeArrowheads="1"/>
          </p:cNvSpPr>
          <p:nvPr/>
        </p:nvSpPr>
        <p:spPr bwMode="auto">
          <a:xfrm>
            <a:off x="7391399" y="985716"/>
            <a:ext cx="1424923" cy="1292662"/>
          </a:xfrm>
          <a:prstGeom prst="rect">
            <a:avLst/>
          </a:prstGeom>
          <a:solidFill>
            <a:srgbClr val="FFFF99"/>
          </a:solidFill>
          <a:ln>
            <a:noFill/>
          </a:ln>
          <a:effectLst>
            <a:outerShdw blurRad="50800" dist="76200" dir="8100000" algn="tr"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defTabSz="820738">
              <a:defRPr sz="1300">
                <a:solidFill>
                  <a:schemeClr val="tx2"/>
                </a:solidFill>
                <a:latin typeface="Comic Sans MS" pitchFamily="66" charset="0"/>
              </a:defRPr>
            </a:lvl1pPr>
            <a:lvl2pPr marL="742950" indent="-285750" defTabSz="820738">
              <a:defRPr sz="1300">
                <a:solidFill>
                  <a:schemeClr val="tx2"/>
                </a:solidFill>
                <a:latin typeface="Comic Sans MS" pitchFamily="66" charset="0"/>
              </a:defRPr>
            </a:lvl2pPr>
            <a:lvl3pPr marL="1143000" indent="-228600" defTabSz="820738">
              <a:defRPr sz="1300">
                <a:solidFill>
                  <a:schemeClr val="tx2"/>
                </a:solidFill>
                <a:latin typeface="Comic Sans MS" pitchFamily="66" charset="0"/>
              </a:defRPr>
            </a:lvl3pPr>
            <a:lvl4pPr marL="1600200" indent="-228600" defTabSz="820738">
              <a:defRPr sz="1300">
                <a:solidFill>
                  <a:schemeClr val="tx2"/>
                </a:solidFill>
                <a:latin typeface="Comic Sans MS" pitchFamily="66" charset="0"/>
              </a:defRPr>
            </a:lvl4pPr>
            <a:lvl5pPr marL="2057400" indent="-228600" defTabSz="820738">
              <a:defRPr sz="1300">
                <a:solidFill>
                  <a:schemeClr val="tx2"/>
                </a:solidFill>
                <a:latin typeface="Comic Sans MS" pitchFamily="66" charset="0"/>
              </a:defRPr>
            </a:lvl5pPr>
            <a:lvl6pPr marL="2514600" indent="-228600" defTabSz="820738" eaLnBrk="0" fontAlgn="base" hangingPunct="0">
              <a:spcBef>
                <a:spcPct val="0"/>
              </a:spcBef>
              <a:spcAft>
                <a:spcPct val="0"/>
              </a:spcAft>
              <a:defRPr sz="1300">
                <a:solidFill>
                  <a:schemeClr val="tx2"/>
                </a:solidFill>
                <a:latin typeface="Comic Sans MS" pitchFamily="66" charset="0"/>
              </a:defRPr>
            </a:lvl6pPr>
            <a:lvl7pPr marL="2971800" indent="-228600" defTabSz="820738" eaLnBrk="0" fontAlgn="base" hangingPunct="0">
              <a:spcBef>
                <a:spcPct val="0"/>
              </a:spcBef>
              <a:spcAft>
                <a:spcPct val="0"/>
              </a:spcAft>
              <a:defRPr sz="1300">
                <a:solidFill>
                  <a:schemeClr val="tx2"/>
                </a:solidFill>
                <a:latin typeface="Comic Sans MS" pitchFamily="66" charset="0"/>
              </a:defRPr>
            </a:lvl7pPr>
            <a:lvl8pPr marL="3429000" indent="-228600" defTabSz="820738" eaLnBrk="0" fontAlgn="base" hangingPunct="0">
              <a:spcBef>
                <a:spcPct val="0"/>
              </a:spcBef>
              <a:spcAft>
                <a:spcPct val="0"/>
              </a:spcAft>
              <a:defRPr sz="1300">
                <a:solidFill>
                  <a:schemeClr val="tx2"/>
                </a:solidFill>
                <a:latin typeface="Comic Sans MS" pitchFamily="66" charset="0"/>
              </a:defRPr>
            </a:lvl8pPr>
            <a:lvl9pPr marL="3886200" indent="-228600" defTabSz="820738" eaLnBrk="0" fontAlgn="base" hangingPunct="0">
              <a:spcBef>
                <a:spcPct val="0"/>
              </a:spcBef>
              <a:spcAft>
                <a:spcPct val="0"/>
              </a:spcAft>
              <a:defRPr sz="1300">
                <a:solidFill>
                  <a:schemeClr val="tx2"/>
                </a:solidFill>
                <a:latin typeface="Comic Sans MS" pitchFamily="66" charset="0"/>
              </a:defRPr>
            </a:lvl9pPr>
          </a:lstStyle>
          <a:p>
            <a:r>
              <a:rPr lang="en-US" dirty="0" smtClean="0"/>
              <a:t>“tic” starts Matlab’s code timer. “</a:t>
            </a:r>
            <a:r>
              <a:rPr lang="en-US" dirty="0" err="1" smtClean="0"/>
              <a:t>toc</a:t>
            </a:r>
            <a:r>
              <a:rPr lang="en-US" dirty="0" smtClean="0"/>
              <a:t>” stops the timer and reports the elapsed time.</a:t>
            </a:r>
            <a:endParaRPr lang="en-US" dirty="0"/>
          </a:p>
        </p:txBody>
      </p:sp>
    </p:spTree>
    <p:extLst>
      <p:ext uri="{BB962C8B-B14F-4D97-AF65-F5344CB8AC3E}">
        <p14:creationId xmlns:p14="http://schemas.microsoft.com/office/powerpoint/2010/main" val="235311279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7695615" cy="723900"/>
          </a:xfrm>
        </p:spPr>
        <p:txBody>
          <a:bodyPr/>
          <a:lstStyle/>
          <a:p>
            <a:r>
              <a:rPr lang="en-US" dirty="0" smtClean="0"/>
              <a:t>Matlab Vectorization</a:t>
            </a:r>
            <a:endParaRPr lang="en-US" dirty="0"/>
          </a:p>
        </p:txBody>
      </p:sp>
      <p:sp>
        <p:nvSpPr>
          <p:cNvPr id="3" name="Date Placeholder 2"/>
          <p:cNvSpPr>
            <a:spLocks noGrp="1"/>
          </p:cNvSpPr>
          <p:nvPr>
            <p:ph type="dt" sz="half" idx="10"/>
          </p:nvPr>
        </p:nvSpPr>
        <p:spPr/>
        <p:txBody>
          <a:bodyPr/>
          <a:lstStyle/>
          <a:p>
            <a:pPr>
              <a:defRPr/>
            </a:pPr>
            <a:r>
              <a:rPr lang="en-US" smtClean="0"/>
              <a:t>15 Septermber 2016</a:t>
            </a:r>
            <a:endParaRPr lang="en-US" dirty="0"/>
          </a:p>
        </p:txBody>
      </p:sp>
      <p:sp>
        <p:nvSpPr>
          <p:cNvPr id="4" name="Footer Placeholder 3"/>
          <p:cNvSpPr>
            <a:spLocks noGrp="1"/>
          </p:cNvSpPr>
          <p:nvPr>
            <p:ph type="ftr" sz="quarter" idx="11"/>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12"/>
          </p:nvPr>
        </p:nvSpPr>
        <p:spPr/>
        <p:txBody>
          <a:bodyPr/>
          <a:lstStyle/>
          <a:p>
            <a:pPr>
              <a:defRPr/>
            </a:pPr>
            <a:fld id="{7C74B02B-7FC1-47C0-95ED-AB451BB388E0}" type="slidenum">
              <a:rPr lang="en-US" smtClean="0"/>
              <a:pPr>
                <a:defRPr/>
              </a:pPr>
              <a:t>94</a:t>
            </a:fld>
            <a:endParaRPr lang="en-US" dirty="0"/>
          </a:p>
        </p:txBody>
      </p:sp>
      <p:sp>
        <p:nvSpPr>
          <p:cNvPr id="6" name="TextBox 5"/>
          <p:cNvSpPr txBox="1"/>
          <p:nvPr/>
        </p:nvSpPr>
        <p:spPr>
          <a:xfrm>
            <a:off x="447675" y="1981200"/>
            <a:ext cx="4057650" cy="1015663"/>
          </a:xfrm>
          <a:prstGeom prst="rect">
            <a:avLst/>
          </a:prstGeom>
          <a:noFill/>
        </p:spPr>
        <p:txBody>
          <a:bodyPr wrap="square" rtlCol="0">
            <a:spAutoFit/>
          </a:bodyPr>
          <a:lstStyle/>
          <a:p>
            <a:r>
              <a:rPr lang="en-US" sz="2000" dirty="0" smtClean="0">
                <a:latin typeface="+mj-lt"/>
              </a:rPr>
              <a:t>Example: compute </a:t>
            </a:r>
            <a:r>
              <a:rPr lang="en-US" sz="2000" dirty="0">
                <a:latin typeface="+mj-lt"/>
              </a:rPr>
              <a:t>a distance </a:t>
            </a:r>
            <a:r>
              <a:rPr lang="en-US" sz="2000" dirty="0" smtClean="0">
                <a:latin typeface="+mj-lt"/>
              </a:rPr>
              <a:t>matrix, the matrix of squared pair-wise distances between two sets of vectors.</a:t>
            </a:r>
          </a:p>
        </p:txBody>
      </p:sp>
      <p:graphicFrame>
        <p:nvGraphicFramePr>
          <p:cNvPr id="23" name="Object 22"/>
          <p:cNvGraphicFramePr>
            <a:graphicFrameLocks noChangeAspect="1"/>
          </p:cNvGraphicFramePr>
          <p:nvPr>
            <p:extLst>
              <p:ext uri="{D42A27DB-BD31-4B8C-83A1-F6EECF244321}">
                <p14:modId xmlns:p14="http://schemas.microsoft.com/office/powerpoint/2010/main" val="1781314629"/>
              </p:ext>
            </p:extLst>
          </p:nvPr>
        </p:nvGraphicFramePr>
        <p:xfrm>
          <a:off x="5581650" y="2781300"/>
          <a:ext cx="2705100" cy="3238500"/>
        </p:xfrm>
        <a:graphic>
          <a:graphicData uri="http://schemas.openxmlformats.org/presentationml/2006/ole">
            <mc:AlternateContent xmlns:mc="http://schemas.openxmlformats.org/markup-compatibility/2006">
              <mc:Choice xmlns:v="urn:schemas-microsoft-com:vml" Requires="v">
                <p:oleObj spid="_x0000_s28759" name="Equation" r:id="rId3" imgW="1803240" imgH="2158920" progId="Equation.DSMT4">
                  <p:embed/>
                </p:oleObj>
              </mc:Choice>
              <mc:Fallback>
                <p:oleObj name="Equation" r:id="rId3" imgW="1803240" imgH="2158920" progId="Equation.DSMT4">
                  <p:embed/>
                  <p:pic>
                    <p:nvPicPr>
                      <p:cNvPr id="0" name=""/>
                      <p:cNvPicPr/>
                      <p:nvPr/>
                    </p:nvPicPr>
                    <p:blipFill>
                      <a:blip r:embed="rId4"/>
                      <a:stretch>
                        <a:fillRect/>
                      </a:stretch>
                    </p:blipFill>
                    <p:spPr>
                      <a:xfrm>
                        <a:off x="5581650" y="2781300"/>
                        <a:ext cx="2705100" cy="32385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583017061"/>
              </p:ext>
            </p:extLst>
          </p:nvPr>
        </p:nvGraphicFramePr>
        <p:xfrm>
          <a:off x="5581650" y="1158960"/>
          <a:ext cx="2476500" cy="1485900"/>
        </p:xfrm>
        <a:graphic>
          <a:graphicData uri="http://schemas.openxmlformats.org/presentationml/2006/ole">
            <mc:AlternateContent xmlns:mc="http://schemas.openxmlformats.org/markup-compatibility/2006">
              <mc:Choice xmlns:v="urn:schemas-microsoft-com:vml" Requires="v">
                <p:oleObj spid="_x0000_s28760" name="Equation" r:id="rId5" imgW="1650960" imgH="990360" progId="Equation.DSMT4">
                  <p:embed/>
                </p:oleObj>
              </mc:Choice>
              <mc:Fallback>
                <p:oleObj name="Equation" r:id="rId5" imgW="1650960" imgH="990360" progId="Equation.DSMT4">
                  <p:embed/>
                  <p:pic>
                    <p:nvPicPr>
                      <p:cNvPr id="0" name=""/>
                      <p:cNvPicPr/>
                      <p:nvPr/>
                    </p:nvPicPr>
                    <p:blipFill>
                      <a:blip r:embed="rId6"/>
                      <a:stretch>
                        <a:fillRect/>
                      </a:stretch>
                    </p:blipFill>
                    <p:spPr>
                      <a:xfrm>
                        <a:off x="5581650" y="1158960"/>
                        <a:ext cx="2476500" cy="1485900"/>
                      </a:xfrm>
                      <a:prstGeom prst="rect">
                        <a:avLst/>
                      </a:prstGeom>
                    </p:spPr>
                  </p:pic>
                </p:oleObj>
              </mc:Fallback>
            </mc:AlternateContent>
          </a:graphicData>
        </a:graphic>
      </p:graphicFrame>
      <p:grpSp>
        <p:nvGrpSpPr>
          <p:cNvPr id="27" name="Group 26"/>
          <p:cNvGrpSpPr/>
          <p:nvPr/>
        </p:nvGrpSpPr>
        <p:grpSpPr>
          <a:xfrm>
            <a:off x="561975" y="3462755"/>
            <a:ext cx="3829050" cy="2023645"/>
            <a:chOff x="561975" y="3462755"/>
            <a:chExt cx="3829050" cy="2023645"/>
          </a:xfrm>
        </p:grpSpPr>
        <p:graphicFrame>
          <p:nvGraphicFramePr>
            <p:cNvPr id="21" name="Object 20"/>
            <p:cNvGraphicFramePr>
              <a:graphicFrameLocks noChangeAspect="1"/>
            </p:cNvGraphicFramePr>
            <p:nvPr>
              <p:extLst>
                <p:ext uri="{D42A27DB-BD31-4B8C-83A1-F6EECF244321}">
                  <p14:modId xmlns:p14="http://schemas.microsoft.com/office/powerpoint/2010/main" val="3217306664"/>
                </p:ext>
              </p:extLst>
            </p:nvPr>
          </p:nvGraphicFramePr>
          <p:xfrm>
            <a:off x="561975" y="5105400"/>
            <a:ext cx="3829050" cy="381000"/>
          </p:xfrm>
          <a:graphic>
            <a:graphicData uri="http://schemas.openxmlformats.org/presentationml/2006/ole">
              <mc:AlternateContent xmlns:mc="http://schemas.openxmlformats.org/markup-compatibility/2006">
                <mc:Choice xmlns:v="urn:schemas-microsoft-com:vml" Requires="v">
                  <p:oleObj spid="_x0000_s28761" name="Equation" r:id="rId7" imgW="2552400" imgH="253800" progId="Equation.DSMT4">
                    <p:embed/>
                  </p:oleObj>
                </mc:Choice>
                <mc:Fallback>
                  <p:oleObj name="Equation" r:id="rId7" imgW="2552400" imgH="253800" progId="Equation.DSMT4">
                    <p:embed/>
                    <p:pic>
                      <p:nvPicPr>
                        <p:cNvPr id="0" name=""/>
                        <p:cNvPicPr/>
                        <p:nvPr/>
                      </p:nvPicPr>
                      <p:blipFill>
                        <a:blip r:embed="rId8"/>
                        <a:stretch>
                          <a:fillRect/>
                        </a:stretch>
                      </p:blipFill>
                      <p:spPr>
                        <a:xfrm>
                          <a:off x="561975" y="5105400"/>
                          <a:ext cx="3829050" cy="3810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726738127"/>
                </p:ext>
              </p:extLst>
            </p:nvPr>
          </p:nvGraphicFramePr>
          <p:xfrm>
            <a:off x="561975" y="3462755"/>
            <a:ext cx="3581400" cy="1238250"/>
          </p:xfrm>
          <a:graphic>
            <a:graphicData uri="http://schemas.openxmlformats.org/presentationml/2006/ole">
              <mc:AlternateContent xmlns:mc="http://schemas.openxmlformats.org/markup-compatibility/2006">
                <mc:Choice xmlns:v="urn:schemas-microsoft-com:vml" Requires="v">
                  <p:oleObj spid="_x0000_s28762" name="Equation" r:id="rId9" imgW="2387520" imgH="825480" progId="Equation.DSMT4">
                    <p:embed/>
                  </p:oleObj>
                </mc:Choice>
                <mc:Fallback>
                  <p:oleObj name="Equation" r:id="rId9" imgW="2387520" imgH="825480" progId="Equation.DSMT4">
                    <p:embed/>
                    <p:pic>
                      <p:nvPicPr>
                        <p:cNvPr id="0" name=""/>
                        <p:cNvPicPr/>
                        <p:nvPr/>
                      </p:nvPicPr>
                      <p:blipFill>
                        <a:blip r:embed="rId10"/>
                        <a:stretch>
                          <a:fillRect/>
                        </a:stretch>
                      </p:blipFill>
                      <p:spPr>
                        <a:xfrm>
                          <a:off x="561975" y="3462755"/>
                          <a:ext cx="3581400" cy="1238250"/>
                        </a:xfrm>
                        <a:prstGeom prst="rect">
                          <a:avLst/>
                        </a:prstGeom>
                      </p:spPr>
                    </p:pic>
                  </p:oleObj>
                </mc:Fallback>
              </mc:AlternateContent>
            </a:graphicData>
          </a:graphic>
        </p:graphicFrame>
      </p:grpSp>
    </p:spTree>
    <p:extLst>
      <p:ext uri="{BB962C8B-B14F-4D97-AF65-F5344CB8AC3E}">
        <p14:creationId xmlns:p14="http://schemas.microsoft.com/office/powerpoint/2010/main" val="18135089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7695615" cy="723900"/>
          </a:xfrm>
        </p:spPr>
        <p:txBody>
          <a:bodyPr/>
          <a:lstStyle/>
          <a:p>
            <a:r>
              <a:rPr lang="en-US" dirty="0" smtClean="0"/>
              <a:t>Matlab Vectorization</a:t>
            </a:r>
            <a:endParaRPr lang="en-US" dirty="0"/>
          </a:p>
        </p:txBody>
      </p:sp>
      <p:sp>
        <p:nvSpPr>
          <p:cNvPr id="3" name="Date Placeholder 2"/>
          <p:cNvSpPr>
            <a:spLocks noGrp="1"/>
          </p:cNvSpPr>
          <p:nvPr>
            <p:ph type="dt" sz="half" idx="10"/>
          </p:nvPr>
        </p:nvSpPr>
        <p:spPr/>
        <p:txBody>
          <a:bodyPr/>
          <a:lstStyle/>
          <a:p>
            <a:pPr>
              <a:defRPr/>
            </a:pPr>
            <a:r>
              <a:rPr lang="en-US" smtClean="0"/>
              <a:t>15 Septermber 2016</a:t>
            </a:r>
            <a:endParaRPr lang="en-US" dirty="0"/>
          </a:p>
        </p:txBody>
      </p:sp>
      <p:sp>
        <p:nvSpPr>
          <p:cNvPr id="4" name="Footer Placeholder 3"/>
          <p:cNvSpPr>
            <a:spLocks noGrp="1"/>
          </p:cNvSpPr>
          <p:nvPr>
            <p:ph type="ftr" sz="quarter" idx="11"/>
          </p:nvPr>
        </p:nvSpPr>
        <p:spPr/>
        <p:txBody>
          <a:bodyPr/>
          <a:lstStyle/>
          <a:p>
            <a:pPr>
              <a:defRPr/>
            </a:pPr>
            <a:r>
              <a:rPr lang="en-US" smtClean="0"/>
              <a:t>1999-2016 by Richard Alan Peters II</a:t>
            </a:r>
            <a:endParaRPr lang="en-US" dirty="0"/>
          </a:p>
        </p:txBody>
      </p:sp>
      <p:sp>
        <p:nvSpPr>
          <p:cNvPr id="5" name="Slide Number Placeholder 4"/>
          <p:cNvSpPr>
            <a:spLocks noGrp="1"/>
          </p:cNvSpPr>
          <p:nvPr>
            <p:ph type="sldNum" sz="quarter" idx="12"/>
          </p:nvPr>
        </p:nvSpPr>
        <p:spPr/>
        <p:txBody>
          <a:bodyPr/>
          <a:lstStyle/>
          <a:p>
            <a:pPr>
              <a:defRPr/>
            </a:pPr>
            <a:fld id="{7C74B02B-7FC1-47C0-95ED-AB451BB388E0}" type="slidenum">
              <a:rPr lang="en-US" smtClean="0"/>
              <a:pPr>
                <a:defRPr/>
              </a:pPr>
              <a:t>95</a:t>
            </a:fld>
            <a:endParaRPr lang="en-US" dirty="0"/>
          </a:p>
        </p:txBody>
      </p:sp>
      <p:grpSp>
        <p:nvGrpSpPr>
          <p:cNvPr id="10" name="Group 9"/>
          <p:cNvGrpSpPr/>
          <p:nvPr/>
        </p:nvGrpSpPr>
        <p:grpSpPr>
          <a:xfrm>
            <a:off x="381000" y="1678791"/>
            <a:ext cx="3084499" cy="2444028"/>
            <a:chOff x="457200" y="2330259"/>
            <a:chExt cx="3084499" cy="2444028"/>
          </a:xfrm>
        </p:grpSpPr>
        <p:sp>
          <p:nvSpPr>
            <p:cNvPr id="9" name="TextBox 8"/>
            <p:cNvSpPr txBox="1"/>
            <p:nvPr/>
          </p:nvSpPr>
          <p:spPr>
            <a:xfrm>
              <a:off x="457200" y="2742962"/>
              <a:ext cx="3084499" cy="2031325"/>
            </a:xfrm>
            <a:prstGeom prst="rect">
              <a:avLst/>
            </a:prstGeom>
            <a:noFill/>
            <a:ln>
              <a:solidFill>
                <a:schemeClr val="accent5">
                  <a:lumMod val="50000"/>
                </a:schemeClr>
              </a:solidFill>
            </a:ln>
          </p:spPr>
          <p:txBody>
            <a:bodyPr wrap="none" rtlCol="0">
              <a:spAutoFit/>
            </a:bodyPr>
            <a:lstStyle/>
            <a:p>
              <a:r>
                <a:rPr lang="en-US" sz="1400" dirty="0">
                  <a:solidFill>
                    <a:srgbClr val="000000"/>
                  </a:solidFill>
                  <a:latin typeface="Bitstream Vera Sans Mono" panose="020B0609030804020204" pitchFamily="49" charset="0"/>
                </a:rPr>
                <a:t>tic</a:t>
              </a:r>
            </a:p>
            <a:p>
              <a:r>
                <a:rPr lang="en-US" sz="1400" dirty="0">
                  <a:solidFill>
                    <a:srgbClr val="0000FF"/>
                  </a:solidFill>
                  <a:latin typeface="Bitstream Vera Sans Mono" panose="020B0609030804020204" pitchFamily="49" charset="0"/>
                </a:rPr>
                <a:t>for</a:t>
              </a:r>
              <a:r>
                <a:rPr lang="en-US" sz="1400" dirty="0">
                  <a:solidFill>
                    <a:srgbClr val="000000"/>
                  </a:solidFill>
                  <a:latin typeface="Bitstream Vera Sans Mono" panose="020B0609030804020204" pitchFamily="49" charset="0"/>
                </a:rPr>
                <a:t> r = 1:1000</a:t>
              </a:r>
            </a:p>
            <a:p>
              <a:r>
                <a:rPr lang="en-US" sz="1400" dirty="0">
                  <a:solidFill>
                    <a:srgbClr val="000000"/>
                  </a:solidFill>
                  <a:latin typeface="Bitstream Vera Sans Mono" panose="020B0609030804020204" pitchFamily="49" charset="0"/>
                </a:rPr>
                <a:t>   </a:t>
              </a:r>
              <a:r>
                <a:rPr lang="en-US" sz="1400" dirty="0">
                  <a:solidFill>
                    <a:srgbClr val="0000FF"/>
                  </a:solidFill>
                  <a:latin typeface="Bitstream Vera Sans Mono" panose="020B0609030804020204" pitchFamily="49" charset="0"/>
                </a:rPr>
                <a:t>for</a:t>
              </a:r>
              <a:r>
                <a:rPr lang="en-US" sz="1400" dirty="0">
                  <a:solidFill>
                    <a:srgbClr val="000000"/>
                  </a:solidFill>
                  <a:latin typeface="Bitstream Vera Sans Mono" panose="020B0609030804020204" pitchFamily="49" charset="0"/>
                </a:rPr>
                <a:t> c = (r+1):1000</a:t>
              </a:r>
            </a:p>
            <a:p>
              <a:r>
                <a:rPr lang="pt-BR" sz="1400" dirty="0">
                  <a:solidFill>
                    <a:srgbClr val="000000"/>
                  </a:solidFill>
                  <a:latin typeface="Bitstream Vera Sans Mono" panose="020B0609030804020204" pitchFamily="49" charset="0"/>
                </a:rPr>
                <a:t>      diff = A(:,r)-B(:,c);</a:t>
              </a:r>
            </a:p>
            <a:p>
              <a:r>
                <a:rPr lang="en-US" sz="1400" dirty="0">
                  <a:solidFill>
                    <a:srgbClr val="000000"/>
                  </a:solidFill>
                  <a:latin typeface="Bitstream Vera Sans Mono" panose="020B0609030804020204" pitchFamily="49" charset="0"/>
                </a:rPr>
                <a:t>      D(r,c) = diff'*diff;</a:t>
              </a:r>
            </a:p>
            <a:p>
              <a:r>
                <a:rPr lang="en-US" sz="1400" dirty="0">
                  <a:solidFill>
                    <a:srgbClr val="000000"/>
                  </a:solidFill>
                  <a:latin typeface="Bitstream Vera Sans Mono" panose="020B0609030804020204" pitchFamily="49" charset="0"/>
                </a:rPr>
                <a:t>   </a:t>
              </a:r>
              <a:r>
                <a:rPr lang="en-US" sz="1400" dirty="0">
                  <a:solidFill>
                    <a:srgbClr val="0000FF"/>
                  </a:solidFill>
                  <a:latin typeface="Bitstream Vera Sans Mono" panose="020B0609030804020204" pitchFamily="49" charset="0"/>
                </a:rPr>
                <a:t>end</a:t>
              </a:r>
            </a:p>
            <a:p>
              <a:r>
                <a:rPr lang="en-US" sz="1400" dirty="0">
                  <a:solidFill>
                    <a:srgbClr val="0000FF"/>
                  </a:solidFill>
                  <a:latin typeface="Bitstream Vera Sans Mono" panose="020B0609030804020204" pitchFamily="49" charset="0"/>
                </a:rPr>
                <a:t>end</a:t>
              </a:r>
            </a:p>
            <a:p>
              <a:r>
                <a:rPr lang="en-US" sz="1400" dirty="0">
                  <a:solidFill>
                    <a:srgbClr val="000000"/>
                  </a:solidFill>
                  <a:latin typeface="Bitstream Vera Sans Mono" panose="020B0609030804020204" pitchFamily="49" charset="0"/>
                </a:rPr>
                <a:t>D = D + D';</a:t>
              </a:r>
            </a:p>
            <a:p>
              <a:r>
                <a:rPr lang="en-US" sz="1400" dirty="0" err="1" smtClean="0">
                  <a:solidFill>
                    <a:srgbClr val="000000"/>
                  </a:solidFill>
                  <a:latin typeface="Bitstream Vera Sans Mono" panose="020B0609030804020204" pitchFamily="49" charset="0"/>
                </a:rPr>
                <a:t>toc</a:t>
              </a:r>
              <a:endParaRPr lang="en-US" sz="1400" dirty="0">
                <a:solidFill>
                  <a:srgbClr val="000000"/>
                </a:solidFill>
                <a:latin typeface="Bitstream Vera Sans Mono" panose="020B0609030804020204" pitchFamily="49" charset="0"/>
              </a:endParaRPr>
            </a:p>
          </p:txBody>
        </p:sp>
        <p:sp>
          <p:nvSpPr>
            <p:cNvPr id="12" name="TextBox 11"/>
            <p:cNvSpPr txBox="1"/>
            <p:nvPr/>
          </p:nvSpPr>
          <p:spPr>
            <a:xfrm>
              <a:off x="457200" y="2330259"/>
              <a:ext cx="1667444" cy="400110"/>
            </a:xfrm>
            <a:prstGeom prst="rect">
              <a:avLst/>
            </a:prstGeom>
            <a:noFill/>
          </p:spPr>
          <p:txBody>
            <a:bodyPr wrap="none" rtlCol="0">
              <a:spAutoFit/>
            </a:bodyPr>
            <a:lstStyle/>
            <a:p>
              <a:r>
                <a:rPr lang="en-US" sz="2000" dirty="0" smtClean="0">
                  <a:latin typeface="+mn-lt"/>
                </a:rPr>
                <a:t>Looped code</a:t>
              </a:r>
            </a:p>
          </p:txBody>
        </p:sp>
      </p:grpSp>
      <p:grpSp>
        <p:nvGrpSpPr>
          <p:cNvPr id="17" name="Group 16"/>
          <p:cNvGrpSpPr/>
          <p:nvPr/>
        </p:nvGrpSpPr>
        <p:grpSpPr>
          <a:xfrm>
            <a:off x="381000" y="4343400"/>
            <a:ext cx="6950942" cy="1151367"/>
            <a:chOff x="4876800" y="2330259"/>
            <a:chExt cx="6950942" cy="1151367"/>
          </a:xfrm>
        </p:grpSpPr>
        <p:sp>
          <p:nvSpPr>
            <p:cNvPr id="11" name="TextBox 10"/>
            <p:cNvSpPr txBox="1"/>
            <p:nvPr/>
          </p:nvSpPr>
          <p:spPr>
            <a:xfrm>
              <a:off x="4876800" y="2742962"/>
              <a:ext cx="6950942" cy="738664"/>
            </a:xfrm>
            <a:prstGeom prst="rect">
              <a:avLst/>
            </a:prstGeom>
            <a:noFill/>
            <a:ln>
              <a:solidFill>
                <a:schemeClr val="accent5">
                  <a:lumMod val="50000"/>
                </a:schemeClr>
              </a:solidFill>
            </a:ln>
          </p:spPr>
          <p:txBody>
            <a:bodyPr wrap="none" rtlCol="0">
              <a:spAutoFit/>
            </a:bodyPr>
            <a:lstStyle/>
            <a:p>
              <a:r>
                <a:rPr lang="en-US" sz="1400" dirty="0">
                  <a:solidFill>
                    <a:srgbClr val="000000"/>
                  </a:solidFill>
                  <a:latin typeface="Bitstream Vera Sans Mono" panose="020B0609030804020204" pitchFamily="49" charset="0"/>
                </a:rPr>
                <a:t>tic</a:t>
              </a:r>
            </a:p>
            <a:p>
              <a:r>
                <a:rPr lang="pt-BR" sz="1400" dirty="0">
                  <a:solidFill>
                    <a:srgbClr val="000000"/>
                  </a:solidFill>
                  <a:latin typeface="Bitstream Vera Sans Mono" panose="020B0609030804020204" pitchFamily="49" charset="0"/>
                </a:rPr>
                <a:t>D = bsxfun(@</a:t>
              </a:r>
              <a:r>
                <a:rPr lang="pt-BR" sz="1400" dirty="0" smtClean="0">
                  <a:solidFill>
                    <a:srgbClr val="000000"/>
                  </a:solidFill>
                  <a:latin typeface="Bitstream Vera Sans Mono" panose="020B0609030804020204" pitchFamily="49" charset="0"/>
                </a:rPr>
                <a:t>plus,sum(A.^2)',bsxfun</a:t>
              </a:r>
              <a:r>
                <a:rPr lang="pt-BR" sz="1400" dirty="0">
                  <a:solidFill>
                    <a:srgbClr val="000000"/>
                  </a:solidFill>
                  <a:latin typeface="Bitstream Vera Sans Mono" panose="020B0609030804020204" pitchFamily="49" charset="0"/>
                </a:rPr>
                <a:t>(@</a:t>
              </a:r>
              <a:r>
                <a:rPr lang="pt-BR" sz="1400" dirty="0" smtClean="0">
                  <a:solidFill>
                    <a:srgbClr val="000000"/>
                  </a:solidFill>
                  <a:latin typeface="Bitstream Vera Sans Mono" panose="020B0609030804020204" pitchFamily="49" charset="0"/>
                </a:rPr>
                <a:t>plus,sum(B.^2),-2*(</a:t>
              </a:r>
              <a:r>
                <a:rPr lang="pt-BR" sz="1400" dirty="0">
                  <a:solidFill>
                    <a:srgbClr val="000000"/>
                  </a:solidFill>
                  <a:latin typeface="Bitstream Vera Sans Mono" panose="020B0609030804020204" pitchFamily="49" charset="0"/>
                </a:rPr>
                <a:t>A</a:t>
              </a:r>
              <a:r>
                <a:rPr lang="pt-BR" sz="1400" dirty="0" smtClean="0">
                  <a:solidFill>
                    <a:srgbClr val="000000"/>
                  </a:solidFill>
                  <a:latin typeface="Bitstream Vera Sans Mono" panose="020B0609030804020204" pitchFamily="49" charset="0"/>
                </a:rPr>
                <a:t>'*B</a:t>
              </a:r>
              <a:r>
                <a:rPr lang="pt-BR" sz="1400" dirty="0">
                  <a:solidFill>
                    <a:srgbClr val="000000"/>
                  </a:solidFill>
                  <a:latin typeface="Bitstream Vera Sans Mono" panose="020B0609030804020204" pitchFamily="49" charset="0"/>
                </a:rPr>
                <a:t>)));</a:t>
              </a:r>
            </a:p>
            <a:p>
              <a:r>
                <a:rPr lang="en-US" sz="1400" dirty="0" err="1" smtClean="0">
                  <a:solidFill>
                    <a:srgbClr val="000000"/>
                  </a:solidFill>
                  <a:latin typeface="Bitstream Vera Sans Mono" panose="020B0609030804020204" pitchFamily="49" charset="0"/>
                </a:rPr>
                <a:t>toc</a:t>
              </a:r>
              <a:endParaRPr lang="en-US" sz="1400" dirty="0">
                <a:solidFill>
                  <a:srgbClr val="000000"/>
                </a:solidFill>
                <a:latin typeface="Bitstream Vera Sans Mono" panose="020B0609030804020204" pitchFamily="49" charset="0"/>
              </a:endParaRPr>
            </a:p>
          </p:txBody>
        </p:sp>
        <p:sp>
          <p:nvSpPr>
            <p:cNvPr id="13" name="TextBox 12"/>
            <p:cNvSpPr txBox="1"/>
            <p:nvPr/>
          </p:nvSpPr>
          <p:spPr>
            <a:xfrm>
              <a:off x="4876800" y="2330259"/>
              <a:ext cx="2009140" cy="400110"/>
            </a:xfrm>
            <a:prstGeom prst="rect">
              <a:avLst/>
            </a:prstGeom>
            <a:noFill/>
          </p:spPr>
          <p:txBody>
            <a:bodyPr wrap="none" rtlCol="0">
              <a:spAutoFit/>
            </a:bodyPr>
            <a:lstStyle/>
            <a:p>
              <a:r>
                <a:rPr lang="en-US" sz="2000" dirty="0" smtClean="0">
                  <a:latin typeface="+mn-lt"/>
                </a:rPr>
                <a:t>Vectorized code</a:t>
              </a:r>
            </a:p>
          </p:txBody>
        </p:sp>
      </p:grpSp>
      <p:sp>
        <p:nvSpPr>
          <p:cNvPr id="16" name="TextBox 15"/>
          <p:cNvSpPr txBox="1"/>
          <p:nvPr/>
        </p:nvSpPr>
        <p:spPr>
          <a:xfrm>
            <a:off x="354338" y="5715000"/>
            <a:ext cx="8563563" cy="400110"/>
          </a:xfrm>
          <a:prstGeom prst="rect">
            <a:avLst/>
          </a:prstGeom>
          <a:noFill/>
        </p:spPr>
        <p:txBody>
          <a:bodyPr wrap="none" rtlCol="0">
            <a:spAutoFit/>
          </a:bodyPr>
          <a:lstStyle/>
          <a:p>
            <a:r>
              <a:rPr lang="en-US" sz="2000" dirty="0">
                <a:latin typeface="+mj-lt"/>
              </a:rPr>
              <a:t>4.893803 / 0.009223 = </a:t>
            </a:r>
            <a:r>
              <a:rPr lang="en-US" sz="2000" dirty="0" smtClean="0">
                <a:latin typeface="+mj-lt"/>
              </a:rPr>
              <a:t>530.609 </a:t>
            </a:r>
            <a:r>
              <a:rPr lang="en-US" sz="2000" dirty="0" smtClean="0">
                <a:latin typeface="Symbol" panose="05050102010706020507" pitchFamily="18" charset="2"/>
                <a:sym typeface="Symbol" panose="05050102010706020507" pitchFamily="18" charset="2"/>
              </a:rPr>
              <a:t></a:t>
            </a:r>
            <a:r>
              <a:rPr lang="en-US" sz="2000" dirty="0" smtClean="0">
                <a:latin typeface="+mj-lt"/>
                <a:sym typeface="Symbol" panose="05050102010706020507" pitchFamily="18" charset="2"/>
              </a:rPr>
              <a:t> </a:t>
            </a:r>
            <a:r>
              <a:rPr lang="en-US" sz="2000" dirty="0" smtClean="0">
                <a:solidFill>
                  <a:srgbClr val="FF0000"/>
                </a:solidFill>
                <a:latin typeface="+mj-lt"/>
                <a:sym typeface="Symbol" panose="05050102010706020507" pitchFamily="18" charset="2"/>
              </a:rPr>
              <a:t>vectorized code is 530 times faster the looped!</a:t>
            </a:r>
            <a:endParaRPr lang="en-US" sz="2000" dirty="0" smtClean="0">
              <a:solidFill>
                <a:srgbClr val="FF0000"/>
              </a:solidFill>
              <a:latin typeface="+mj-lt"/>
            </a:endParaRPr>
          </a:p>
        </p:txBody>
      </p:sp>
      <p:sp>
        <p:nvSpPr>
          <p:cNvPr id="18" name="TextBox 17"/>
          <p:cNvSpPr txBox="1"/>
          <p:nvPr/>
        </p:nvSpPr>
        <p:spPr>
          <a:xfrm>
            <a:off x="2313647" y="3723328"/>
            <a:ext cx="1915160" cy="646331"/>
          </a:xfrm>
          <a:prstGeom prst="rect">
            <a:avLst/>
          </a:prstGeom>
          <a:solidFill>
            <a:srgbClr val="FFFF99"/>
          </a:solidFill>
          <a:effectLst>
            <a:outerShdw blurRad="50800" dist="76200" dir="2700000" algn="tl" rotWithShape="0">
              <a:prstClr val="black">
                <a:alpha val="40000"/>
              </a:prstClr>
            </a:outerShdw>
          </a:effectLst>
        </p:spPr>
        <p:txBody>
          <a:bodyPr wrap="square" rtlCol="0">
            <a:spAutoFit/>
          </a:bodyPr>
          <a:lstStyle/>
          <a:p>
            <a:r>
              <a:rPr lang="en-US" sz="1800" dirty="0">
                <a:latin typeface="+mj-lt"/>
              </a:rPr>
              <a:t>Elapsed time is 4.893803 seconds.</a:t>
            </a:r>
            <a:endParaRPr lang="en-US" sz="1800" dirty="0" smtClean="0">
              <a:latin typeface="+mj-lt"/>
            </a:endParaRPr>
          </a:p>
        </p:txBody>
      </p:sp>
      <p:sp>
        <p:nvSpPr>
          <p:cNvPr id="19" name="TextBox 18"/>
          <p:cNvSpPr txBox="1"/>
          <p:nvPr/>
        </p:nvSpPr>
        <p:spPr>
          <a:xfrm>
            <a:off x="7013486" y="4347728"/>
            <a:ext cx="1904415" cy="646331"/>
          </a:xfrm>
          <a:prstGeom prst="rect">
            <a:avLst/>
          </a:prstGeom>
          <a:solidFill>
            <a:srgbClr val="FFFF99"/>
          </a:solidFill>
          <a:effectLst>
            <a:outerShdw blurRad="50800" dist="76200" dir="2700000" algn="tl" rotWithShape="0">
              <a:prstClr val="black">
                <a:alpha val="40000"/>
              </a:prstClr>
            </a:outerShdw>
          </a:effectLst>
        </p:spPr>
        <p:txBody>
          <a:bodyPr wrap="square" rtlCol="0">
            <a:spAutoFit/>
          </a:bodyPr>
          <a:lstStyle/>
          <a:p>
            <a:r>
              <a:rPr lang="en-US" sz="1800" dirty="0">
                <a:latin typeface="+mj-lt"/>
              </a:rPr>
              <a:t>Elapsed time is </a:t>
            </a:r>
            <a:r>
              <a:rPr lang="en-US" sz="1800" dirty="0" smtClean="0">
                <a:latin typeface="+mj-lt"/>
              </a:rPr>
              <a:t>0.009223 </a:t>
            </a:r>
            <a:r>
              <a:rPr lang="en-US" sz="1800" dirty="0">
                <a:latin typeface="+mj-lt"/>
              </a:rPr>
              <a:t>seconds.</a:t>
            </a:r>
            <a:endParaRPr lang="en-US" sz="1800" dirty="0" smtClean="0">
              <a:latin typeface="+mj-lt"/>
            </a:endParaRPr>
          </a:p>
        </p:txBody>
      </p:sp>
      <p:sp>
        <p:nvSpPr>
          <p:cNvPr id="20" name="TextBox 19"/>
          <p:cNvSpPr txBox="1"/>
          <p:nvPr/>
        </p:nvSpPr>
        <p:spPr>
          <a:xfrm>
            <a:off x="4636119" y="3296786"/>
            <a:ext cx="3492500" cy="1200329"/>
          </a:xfrm>
          <a:prstGeom prst="rect">
            <a:avLst/>
          </a:prstGeom>
          <a:noFill/>
        </p:spPr>
        <p:txBody>
          <a:bodyPr wrap="square" rtlCol="0">
            <a:spAutoFit/>
          </a:bodyPr>
          <a:lstStyle/>
          <a:p>
            <a:r>
              <a:rPr lang="en-US" sz="1800" dirty="0" err="1" smtClean="0">
                <a:latin typeface="Bitstream Vera Sans Mono" panose="020B0609030804020204" pitchFamily="49" charset="0"/>
              </a:rPr>
              <a:t>bsxfun</a:t>
            </a:r>
            <a:r>
              <a:rPr lang="en-US" sz="1800" dirty="0" smtClean="0">
                <a:latin typeface="Bitstream Vera Sans Mono" panose="020B0609030804020204" pitchFamily="49" charset="0"/>
              </a:rPr>
              <a:t>(</a:t>
            </a:r>
            <a:r>
              <a:rPr lang="en-US" sz="1800" dirty="0" err="1" smtClean="0">
                <a:latin typeface="Bitstream Vera Sans Mono" panose="020B0609030804020204" pitchFamily="49" charset="0"/>
              </a:rPr>
              <a:t>function,A,B</a:t>
            </a:r>
            <a:r>
              <a:rPr lang="en-US" sz="1800" dirty="0" smtClean="0">
                <a:latin typeface="Bitstream Vera Sans Mono" panose="020B0609030804020204" pitchFamily="49" charset="0"/>
              </a:rPr>
              <a:t>)</a:t>
            </a:r>
            <a:r>
              <a:rPr lang="en-US" sz="1800" dirty="0" smtClean="0">
                <a:latin typeface="+mj-lt"/>
              </a:rPr>
              <a:t> </a:t>
            </a:r>
            <a:r>
              <a:rPr lang="en-US" sz="1800" dirty="0" smtClean="0">
                <a:latin typeface="Calibri" panose="020F0502020204030204" pitchFamily="34" charset="0"/>
              </a:rPr>
              <a:t>applies the binary operation specified by </a:t>
            </a:r>
            <a:r>
              <a:rPr lang="en-US" sz="1800" dirty="0" smtClean="0">
                <a:latin typeface="Bitstream Vera Sans Mono" panose="020B0609030804020204" pitchFamily="49" charset="0"/>
              </a:rPr>
              <a:t>function</a:t>
            </a:r>
            <a:r>
              <a:rPr lang="en-US" sz="1800" dirty="0" smtClean="0">
                <a:latin typeface="Calibri" panose="020F0502020204030204" pitchFamily="34" charset="0"/>
              </a:rPr>
              <a:t>, to matrices A and B.</a:t>
            </a:r>
          </a:p>
        </p:txBody>
      </p:sp>
      <p:sp>
        <p:nvSpPr>
          <p:cNvPr id="22" name="TextBox 21"/>
          <p:cNvSpPr txBox="1"/>
          <p:nvPr/>
        </p:nvSpPr>
        <p:spPr>
          <a:xfrm>
            <a:off x="4572000" y="1929671"/>
            <a:ext cx="2514599" cy="830997"/>
          </a:xfrm>
          <a:prstGeom prst="rect">
            <a:avLst/>
          </a:prstGeom>
          <a:noFill/>
        </p:spPr>
        <p:txBody>
          <a:bodyPr wrap="square" rtlCol="0">
            <a:spAutoFit/>
          </a:bodyPr>
          <a:lstStyle/>
          <a:p>
            <a:r>
              <a:rPr lang="en-US" sz="2400" dirty="0" smtClean="0">
                <a:latin typeface="Calibri" panose="020F0502020204030204" pitchFamily="34" charset="0"/>
              </a:rPr>
              <a:t>Example: compute </a:t>
            </a:r>
            <a:r>
              <a:rPr lang="en-US" sz="2400" dirty="0">
                <a:latin typeface="Calibri" panose="020F0502020204030204" pitchFamily="34" charset="0"/>
              </a:rPr>
              <a:t>a distance </a:t>
            </a:r>
            <a:r>
              <a:rPr lang="en-US" sz="2400" dirty="0" smtClean="0">
                <a:latin typeface="Calibri" panose="020F0502020204030204" pitchFamily="34" charset="0"/>
              </a:rPr>
              <a:t>matrix. </a:t>
            </a:r>
          </a:p>
        </p:txBody>
      </p:sp>
    </p:spTree>
    <p:extLst>
      <p:ext uri="{BB962C8B-B14F-4D97-AF65-F5344CB8AC3E}">
        <p14:creationId xmlns:p14="http://schemas.microsoft.com/office/powerpoint/2010/main" val="1542944344"/>
      </p:ext>
    </p:extLst>
  </p:cSld>
  <p:clrMapOvr>
    <a:masterClrMapping/>
  </p:clrMapOvr>
</p:sld>
</file>

<file path=ppt/theme/theme1.xml><?xml version="1.0" encoding="utf-8"?>
<a:theme xmlns:a="http://schemas.openxmlformats.org/drawingml/2006/main" name="1_AIP CLass Template">
  <a:themeElements>
    <a:clrScheme name="1_AIP CLass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fontScheme name="1_AIP CLass Templa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820738" rtl="0" eaLnBrk="0" fontAlgn="base" latinLnBrk="0" hangingPunct="0">
          <a:lnSpc>
            <a:spcPct val="100000"/>
          </a:lnSpc>
          <a:spcBef>
            <a:spcPct val="0"/>
          </a:spcBef>
          <a:spcAft>
            <a:spcPct val="0"/>
          </a:spcAft>
          <a:buClrTx/>
          <a:buSzTx/>
          <a:buFontTx/>
          <a:buNone/>
          <a:tabLst/>
          <a:defRPr kumimoji="0" lang="en-US" sz="1300" b="0" i="0" u="none" strike="noStrike" cap="none" normalizeH="0" baseline="0" smtClean="0">
            <a:ln>
              <a:noFill/>
            </a:ln>
            <a:solidFill>
              <a:schemeClr val="tx2"/>
            </a:solidFill>
            <a:effectLst/>
            <a:latin typeface="Comic Sans MS" pitchFamily="66"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820738" rtl="0" eaLnBrk="0" fontAlgn="base" latinLnBrk="0" hangingPunct="0">
          <a:lnSpc>
            <a:spcPct val="100000"/>
          </a:lnSpc>
          <a:spcBef>
            <a:spcPct val="0"/>
          </a:spcBef>
          <a:spcAft>
            <a:spcPct val="0"/>
          </a:spcAft>
          <a:buClrTx/>
          <a:buSzTx/>
          <a:buFontTx/>
          <a:buNone/>
          <a:tabLst/>
          <a:defRPr kumimoji="0" lang="en-US" sz="1300" b="0" i="0" u="none" strike="noStrike" cap="none" normalizeH="0" baseline="0" smtClean="0">
            <a:ln>
              <a:noFill/>
            </a:ln>
            <a:solidFill>
              <a:schemeClr val="tx2"/>
            </a:solidFill>
            <a:effectLst/>
            <a:latin typeface="Comic Sans MS" pitchFamily="66" charset="0"/>
          </a:defRPr>
        </a:defPPr>
      </a:lstStyle>
    </a:lnDef>
    <a:txDef>
      <a:spPr>
        <a:noFill/>
      </a:spPr>
      <a:bodyPr wrap="square" rtlCol="0">
        <a:spAutoFit/>
      </a:bodyPr>
      <a:lstStyle>
        <a:defPPr>
          <a:defRPr sz="2400" dirty="0" smtClean="0">
            <a:latin typeface="+mj-lt"/>
          </a:defRPr>
        </a:defPPr>
      </a:lstStyle>
    </a:txDef>
  </a:objectDefaults>
  <a:extraClrSchemeLst>
    <a:extraClrScheme>
      <a:clrScheme name="1_AIP CLass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1_AIP CLass Template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1_AIP CLass Template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1_AIP CLass Template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9461</TotalTime>
  <Words>5651</Words>
  <Application>Microsoft Office PowerPoint</Application>
  <PresentationFormat>On-screen Show (4:3)</PresentationFormat>
  <Paragraphs>1026</Paragraphs>
  <Slides>95</Slides>
  <Notes>13</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2</vt:i4>
      </vt:variant>
      <vt:variant>
        <vt:lpstr>Slide Titles</vt:lpstr>
      </vt:variant>
      <vt:variant>
        <vt:i4>95</vt:i4>
      </vt:variant>
    </vt:vector>
  </HeadingPairs>
  <TitlesOfParts>
    <vt:vector size="122" baseType="lpstr">
      <vt:lpstr>Euclid</vt:lpstr>
      <vt:lpstr>Verdana</vt:lpstr>
      <vt:lpstr>Symbol</vt:lpstr>
      <vt:lpstr>Math4</vt:lpstr>
      <vt:lpstr>Jenkins v2.0</vt:lpstr>
      <vt:lpstr>Tahoma</vt:lpstr>
      <vt:lpstr>Fences</vt:lpstr>
      <vt:lpstr>Calibri</vt:lpstr>
      <vt:lpstr>Euclid Math Two</vt:lpstr>
      <vt:lpstr>Euclid Extra</vt:lpstr>
      <vt:lpstr>Euclid Math One</vt:lpstr>
      <vt:lpstr>Math5</vt:lpstr>
      <vt:lpstr>Courier New</vt:lpstr>
      <vt:lpstr>Euclid Symbol</vt:lpstr>
      <vt:lpstr>Math3</vt:lpstr>
      <vt:lpstr>Comic Sans MS</vt:lpstr>
      <vt:lpstr>Monotype Sorts</vt:lpstr>
      <vt:lpstr>MT Extra</vt:lpstr>
      <vt:lpstr>Arial</vt:lpstr>
      <vt:lpstr>Times New Roman</vt:lpstr>
      <vt:lpstr>Bitstream Vera Sans Mono</vt:lpstr>
      <vt:lpstr>Math1</vt:lpstr>
      <vt:lpstr>Wingdings</vt:lpstr>
      <vt:lpstr>Arial Unicode MS</vt:lpstr>
      <vt:lpstr>1_AIP CLass Template</vt:lpstr>
      <vt:lpstr>MathType 6.0 Equation</vt:lpstr>
      <vt:lpstr>Equation</vt:lpstr>
      <vt:lpstr>PowerPoint Presentation</vt:lpstr>
      <vt:lpstr>Light from a source …</vt:lpstr>
      <vt:lpstr>… illuminates a scene.</vt:lpstr>
      <vt:lpstr>Each surface scatters light … </vt:lpstr>
      <vt:lpstr>… that illuminates other surfaces …</vt:lpstr>
      <vt:lpstr>.. that scatter light.</vt:lpstr>
      <vt:lpstr>The degree of interreflection …</vt:lpstr>
      <vt:lpstr>... depends on the material properties …</vt:lpstr>
      <vt:lpstr>… of the surfaces in the scene.</vt:lpstr>
      <vt:lpstr>Materials are transparent …</vt:lpstr>
      <vt:lpstr>… to some wavelengths … </vt:lpstr>
      <vt:lpstr>… opaque to others …</vt:lpstr>
      <vt:lpstr>… and reflect yet other wavelengths.</vt:lpstr>
      <vt:lpstr>Smooth surfaces may be mirror-like, …</vt:lpstr>
      <vt:lpstr>…rough surfaces, matte or diffuse.</vt:lpstr>
      <vt:lpstr>Anisotropic surfaces scatter more in …</vt:lpstr>
      <vt:lpstr>… in one direction than others.</vt:lpstr>
      <vt:lpstr>The color of a surface affects those …</vt:lpstr>
      <vt:lpstr>… of nearby surfaces. The result …</vt:lpstr>
      <vt:lpstr>… is highly complex.</vt:lpstr>
      <vt:lpstr>An observer, awash in all the light, …</vt:lpstr>
      <vt:lpstr>... sees the result of both illumination …</vt:lpstr>
      <vt:lpstr>… and surface interreflection.</vt:lpstr>
      <vt:lpstr>PowerPoint Presentation</vt:lpstr>
      <vt:lpstr>PowerPoint Presentation</vt:lpstr>
      <vt:lpstr>PowerPoint Presentation</vt:lpstr>
      <vt:lpstr>PowerPoint Presentation</vt:lpstr>
      <vt:lpstr>PowerPoint Presentation</vt:lpstr>
      <vt:lpstr>PowerPoint Presentation</vt:lpstr>
      <vt:lpstr>Sampling and Quantization</vt:lpstr>
      <vt:lpstr>Sampling and Quantization</vt:lpstr>
      <vt:lpstr>Sampling</vt:lpstr>
      <vt:lpstr>PowerPoint Presentation</vt:lpstr>
      <vt:lpstr>PowerPoint Presentation</vt:lpstr>
      <vt:lpstr>Sampling</vt:lpstr>
      <vt:lpstr>Digital Image Formation: Quantization</vt:lpstr>
      <vt:lpstr>Digital Image</vt:lpstr>
      <vt:lpstr>Pixels</vt:lpstr>
      <vt:lpstr>Pixels</vt:lpstr>
      <vt:lpstr>Pixels</vt:lpstr>
      <vt:lpstr>Pixels</vt:lpstr>
      <vt:lpstr>Read a Truecolor Image into Matlab</vt:lpstr>
      <vt:lpstr>Read a Truecolor Image into Matlab</vt:lpstr>
      <vt:lpstr>Read a Truecolor Image into Matlab</vt:lpstr>
      <vt:lpstr>Read a Truecolor Image into Matlab</vt:lpstr>
      <vt:lpstr>Read a Truecolor Image into Matlab</vt:lpstr>
      <vt:lpstr>Crop the Image</vt:lpstr>
      <vt:lpstr>Crop the Image</vt:lpstr>
      <vt:lpstr>Crop the Image</vt:lpstr>
      <vt:lpstr>Crop the Image</vt:lpstr>
      <vt:lpstr>Crop the Image</vt:lpstr>
      <vt:lpstr>Read a Colormapped Image into Matlab</vt:lpstr>
      <vt:lpstr>Read a Colormapped Image into Matlab</vt:lpstr>
      <vt:lpstr>Colormapped vs. Truecolor in Matlab</vt:lpstr>
      <vt:lpstr>Colormapped vs. Truecolor in Matlab</vt:lpstr>
      <vt:lpstr>Colormapped vs. Truecolor in Matlab</vt:lpstr>
      <vt:lpstr>Colormapped vs. Truecolor in Matlab</vt:lpstr>
      <vt:lpstr>Colormapped vs. Truecolor in Matlab</vt:lpstr>
      <vt:lpstr>Example truecolor and colormapped images</vt:lpstr>
      <vt:lpstr>Example truecolor and colormapped images</vt:lpstr>
      <vt:lpstr>Colormapped Image, Indices, &amp; Color Map</vt:lpstr>
      <vt:lpstr>How to convert a colormapped image to true color </vt:lpstr>
      <vt:lpstr>How to Make Colormaps</vt:lpstr>
      <vt:lpstr>PowerPoint Presentation</vt:lpstr>
      <vt:lpstr>PowerPoint Presentation</vt:lpstr>
      <vt:lpstr>PowerPoint Presentation</vt:lpstr>
      <vt:lpstr>PowerPoint Presentation</vt:lpstr>
      <vt:lpstr>PowerPoint Presentation</vt:lpstr>
      <vt:lpstr>Saving Images as Files</vt:lpstr>
      <vt:lpstr>Double Exposure: Adding Two Images</vt:lpstr>
      <vt:lpstr>Double Exposure: Adding Two Images</vt:lpstr>
      <vt:lpstr>Double Exposure: Adding Two Images</vt:lpstr>
      <vt:lpstr>Double Exposure: Adding Two Images</vt:lpstr>
      <vt:lpstr>Double Exposure: Adding Two Images</vt:lpstr>
      <vt:lpstr>Intensity Masking: Multiplying Two Images</vt:lpstr>
      <vt:lpstr>Intensity Masking: Multiplying Two Images</vt:lpstr>
      <vt:lpstr>Intensity Masking: Multiplying Two Images</vt:lpstr>
      <vt:lpstr>A note on image intensity scaling</vt:lpstr>
      <vt:lpstr>A note on image intensity scaling</vt:lpstr>
      <vt:lpstr>More on image intensity scaling</vt:lpstr>
      <vt:lpstr>Pixel Indexing in Matlab</vt:lpstr>
      <vt:lpstr>Pixel Indexing in Matlab</vt:lpstr>
      <vt:lpstr>Pixel Indexing in Matlab</vt:lpstr>
      <vt:lpstr>Pixel Indexing in Matlab</vt:lpstr>
      <vt:lpstr>Pixel Indexing in Matlab</vt:lpstr>
      <vt:lpstr>Pixel Indexing in Matlab</vt:lpstr>
      <vt:lpstr>Pixel Indexing in Matlab</vt:lpstr>
      <vt:lpstr>Pixel Indexing in Matlab</vt:lpstr>
      <vt:lpstr>Pixel Indexing in Matlab</vt:lpstr>
      <vt:lpstr>Pixel Indexing in Matlab</vt:lpstr>
      <vt:lpstr>Pixel Indexing in Matlab</vt:lpstr>
      <vt:lpstr>Pixel Indexing in Matlab</vt:lpstr>
      <vt:lpstr>Matlab Vectorization</vt:lpstr>
      <vt:lpstr>Matlab Vectorization</vt:lpstr>
      <vt:lpstr>Matlab Vectorization</vt:lpstr>
    </vt:vector>
  </TitlesOfParts>
  <Company>Vanderbilt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Digital Images and Matlab</dc:title>
  <dc:subject>EECE\CS 253 Image Processing</dc:subject>
  <dc:creator>Richard Alan Peters II</dc:creator>
  <dc:description>This work is licensed under the Creative Commons Attribution-Noncommercial 2.5 License.  To view a copy of this license, visit http://creativecommons.org/licenses/by-nc/2.5/ or send a letter to Creative Commons, 543 Howard Street, 5th Floor, San Francisco, California, 94105, USA.</dc:description>
  <cp:lastModifiedBy>Richard Alan Peters II</cp:lastModifiedBy>
  <cp:revision>261</cp:revision>
  <cp:lastPrinted>2014-08-29T03:18:11Z</cp:lastPrinted>
  <dcterms:created xsi:type="dcterms:W3CDTF">2000-08-31T04:27:01Z</dcterms:created>
  <dcterms:modified xsi:type="dcterms:W3CDTF">2016-09-15T23:25:08Z</dcterms:modified>
  <cp:category>Lecture Notes</cp:category>
</cp:coreProperties>
</file>